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56" r:id="rId2"/>
    <p:sldId id="258" r:id="rId3"/>
    <p:sldId id="259" r:id="rId4"/>
    <p:sldId id="261" r:id="rId5"/>
    <p:sldId id="260" r:id="rId6"/>
    <p:sldId id="262" r:id="rId7"/>
    <p:sldId id="263" r:id="rId8"/>
    <p:sldId id="264" r:id="rId9"/>
    <p:sldId id="265" r:id="rId10"/>
    <p:sldId id="272" r:id="rId11"/>
    <p:sldId id="274" r:id="rId12"/>
    <p:sldId id="275" r:id="rId13"/>
    <p:sldId id="301" r:id="rId14"/>
    <p:sldId id="276" r:id="rId15"/>
    <p:sldId id="277" r:id="rId16"/>
    <p:sldId id="278" r:id="rId17"/>
    <p:sldId id="279" r:id="rId18"/>
    <p:sldId id="280" r:id="rId19"/>
    <p:sldId id="281" r:id="rId20"/>
    <p:sldId id="282" r:id="rId21"/>
    <p:sldId id="286" r:id="rId22"/>
    <p:sldId id="284" r:id="rId23"/>
    <p:sldId id="285" r:id="rId24"/>
    <p:sldId id="287" r:id="rId25"/>
    <p:sldId id="288" r:id="rId26"/>
    <p:sldId id="289" r:id="rId27"/>
    <p:sldId id="293" r:id="rId28"/>
    <p:sldId id="295" r:id="rId29"/>
    <p:sldId id="317" r:id="rId30"/>
    <p:sldId id="296" r:id="rId31"/>
    <p:sldId id="297" r:id="rId32"/>
    <p:sldId id="298" r:id="rId33"/>
    <p:sldId id="299" r:id="rId34"/>
    <p:sldId id="300" r:id="rId35"/>
    <p:sldId id="294" r:id="rId36"/>
    <p:sldId id="291" r:id="rId37"/>
    <p:sldId id="292" r:id="rId38"/>
    <p:sldId id="302" r:id="rId39"/>
    <p:sldId id="306" r:id="rId40"/>
    <p:sldId id="307" r:id="rId41"/>
    <p:sldId id="308" r:id="rId4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56" d="100"/>
          <a:sy n="56" d="100"/>
        </p:scale>
        <p:origin x="-16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B1A209D-E9E4-4B17-B819-6F7DF3101FE3}" type="datetimeFigureOut">
              <a:rPr lang="ar-IQ" smtClean="0"/>
              <a:pPr/>
              <a:t>04/10/1440</a:t>
            </a:fld>
            <a:endParaRPr lang="ar-IQ"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12D2E34-9302-455F-846A-6FEEB074EFA8}" type="slidenum">
              <a:rPr lang="ar-IQ" smtClean="0"/>
              <a:pPr/>
              <a:t>‹#›</a:t>
            </a:fld>
            <a:endParaRPr lang="ar-IQ"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F12D2E34-9302-455F-846A-6FEEB074EFA8}" type="slidenum">
              <a:rPr lang="ar-IQ" smtClean="0"/>
              <a:pPr/>
              <a:t>38</a:t>
            </a:fld>
            <a:endParaRPr lang="ar-IQ"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4" name="عنصر نائب للتذييل 3"/>
          <p:cNvSpPr>
            <a:spLocks noGrp="1"/>
          </p:cNvSpPr>
          <p:nvPr>
            <p:ph type="ftr" sz="quarter" idx="11"/>
          </p:nvPr>
        </p:nvSpPr>
        <p:spPr/>
        <p:txBody>
          <a:bodyPr/>
          <a:lstStyle/>
          <a:p>
            <a:endParaRPr lang="ar-IQ" dirty="0"/>
          </a:p>
        </p:txBody>
      </p:sp>
      <p:sp>
        <p:nvSpPr>
          <p:cNvPr id="5" name="عنصر نائب لرقم الشريحة 4"/>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F5A21BB-5C8D-42C9-847E-7DD40F7740BA}" type="datetimeFigureOut">
              <a:rPr lang="ar-IQ" smtClean="0"/>
              <a:pPr/>
              <a:t>04/10/1440</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B88DBED9-F46F-43E3-9C81-0EA9DA7A55EE}" type="slidenum">
              <a:rPr lang="ar-IQ" smtClean="0"/>
              <a:pPr/>
              <a:t>‹#›</a:t>
            </a:fld>
            <a:endParaRPr lang="ar-IQ"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5A21BB-5C8D-42C9-847E-7DD40F7740BA}" type="datetimeFigureOut">
              <a:rPr lang="ar-IQ" smtClean="0"/>
              <a:pPr/>
              <a:t>04/10/1440</a:t>
            </a:fld>
            <a:endParaRPr lang="ar-IQ"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8DBED9-F46F-43E3-9C81-0EA9DA7A55EE}" type="slidenum">
              <a:rPr lang="ar-IQ" smtClean="0"/>
              <a:pPr/>
              <a:t>‹#›</a:t>
            </a:fld>
            <a:endParaRPr lang="ar-IQ"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http://www.chem.utoronto.ca/coursenotes/analsci/FlameAAS-4.gif"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9600" y="304800"/>
            <a:ext cx="7772400" cy="1470025"/>
          </a:xfrm>
        </p:spPr>
        <p:style>
          <a:lnRef idx="3">
            <a:schemeClr val="lt1"/>
          </a:lnRef>
          <a:fillRef idx="1">
            <a:schemeClr val="accent1"/>
          </a:fillRef>
          <a:effectRef idx="1">
            <a:schemeClr val="accent1"/>
          </a:effectRef>
          <a:fontRef idx="minor">
            <a:schemeClr val="lt1"/>
          </a:fontRef>
        </p:style>
        <p:txBody>
          <a:bodyPr/>
          <a:lstStyle/>
          <a:p>
            <a:r>
              <a:rPr lang="en-US" dirty="0" smtClean="0"/>
              <a:t>Instrumental Chemical Analysis</a:t>
            </a:r>
            <a:endParaRPr lang="ar-IQ" dirty="0"/>
          </a:p>
        </p:txBody>
      </p:sp>
      <p:sp>
        <p:nvSpPr>
          <p:cNvPr id="3" name="عنوان فرعي 2"/>
          <p:cNvSpPr>
            <a:spLocks noGrp="1"/>
          </p:cNvSpPr>
          <p:nvPr>
            <p:ph type="subTitle" idx="1"/>
          </p:nvPr>
        </p:nvSpPr>
        <p:spPr>
          <a:xfrm>
            <a:off x="1371600" y="2057400"/>
            <a:ext cx="6400800" cy="3581400"/>
          </a:xfrm>
        </p:spPr>
        <p:txBody>
          <a:bodyPr/>
          <a:lstStyle/>
          <a:p>
            <a:endParaRPr lang="ar-IQ" dirty="0" smtClean="0">
              <a:solidFill>
                <a:srgbClr val="FF0000"/>
              </a:solidFill>
            </a:endParaRPr>
          </a:p>
          <a:p>
            <a:pPr rtl="0"/>
            <a:r>
              <a:rPr lang="ar-IQ" dirty="0" smtClean="0">
                <a:solidFill>
                  <a:srgbClr val="FF0000"/>
                </a:solidFill>
              </a:rPr>
              <a:t>الفصل الثاني للعام الدراسي 2018-2019 </a:t>
            </a:r>
            <a:endParaRPr lang="en-US" dirty="0" smtClean="0">
              <a:solidFill>
                <a:srgbClr val="FF0000"/>
              </a:solidFill>
            </a:endParaRPr>
          </a:p>
          <a:p>
            <a:pPr rtl="0"/>
            <a:endParaRPr lang="en-US" dirty="0">
              <a:solidFill>
                <a:srgbClr val="FF0000"/>
              </a:solidFill>
            </a:endParaRPr>
          </a:p>
          <a:p>
            <a:pPr rtl="0"/>
            <a:endParaRPr lang="en-US" dirty="0" smtClean="0">
              <a:solidFill>
                <a:srgbClr val="FF0000"/>
              </a:solidFill>
            </a:endParaRPr>
          </a:p>
          <a:p>
            <a:pPr rtl="0"/>
            <a:r>
              <a:rPr lang="en-US" dirty="0" smtClean="0">
                <a:solidFill>
                  <a:srgbClr val="7030A0"/>
                </a:solidFill>
              </a:rPr>
              <a:t>Prof. Dr. K.H.Al-Sowdani</a:t>
            </a:r>
          </a:p>
          <a:p>
            <a:pPr rtl="0"/>
            <a:r>
              <a:rPr lang="en-US" dirty="0" smtClean="0">
                <a:solidFill>
                  <a:srgbClr val="7030A0"/>
                </a:solidFill>
              </a:rPr>
              <a:t>Kamail.alwane@uobasrah.edu.iq</a:t>
            </a:r>
            <a:endParaRPr lang="ar-IQ"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76400" y="304800"/>
            <a:ext cx="594360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r>
              <a:rPr lang="ar-IQ" b="1" dirty="0" smtClean="0"/>
              <a:t>أ</a:t>
            </a:r>
            <a:r>
              <a:rPr lang="ar-IQ" sz="3600" b="1" dirty="0" smtClean="0"/>
              <a:t>لأجهزة </a:t>
            </a:r>
            <a:r>
              <a:rPr lang="en-US" sz="3600" b="1" dirty="0" smtClean="0"/>
              <a:t>Instrumentation</a:t>
            </a:r>
            <a:endParaRPr lang="ar-IQ" sz="3600" dirty="0"/>
          </a:p>
        </p:txBody>
      </p:sp>
      <p:sp>
        <p:nvSpPr>
          <p:cNvPr id="25601" name="Rectangle 1"/>
          <p:cNvSpPr>
            <a:spLocks noChangeArrowheads="1"/>
          </p:cNvSpPr>
          <p:nvPr/>
        </p:nvSpPr>
        <p:spPr bwMode="auto">
          <a:xfrm>
            <a:off x="838200" y="1828800"/>
            <a:ext cx="7620000" cy="3046988"/>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هي تقريبا  نفس الأجهزة المستخدمة في قياسات الامتصاص الطيفي الجزيئي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Molecular Absorption Spectroscopy( MAS ) </a:t>
            </a:r>
            <a:r>
              <a:rPr kumimoji="0" lang="ar-IQ"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التي درست سابقا ,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لكن توجد عدة نقاط للاختلاف التي يمكن توضيحها أدناه : -</a:t>
            </a:r>
            <a:endParaRPr kumimoji="0" lang="ar-IQ"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ar-IQ" b="1" dirty="0" smtClean="0">
                <a:latin typeface="Times New Roman" pitchFamily="18" charset="0"/>
                <a:ea typeface="Calibri" pitchFamily="34" charset="0"/>
                <a:cs typeface="Times New Roman" pitchFamily="18" charset="0"/>
              </a:rPr>
              <a:t>التذرية   </a:t>
            </a:r>
            <a:r>
              <a:rPr lang="en-US" b="1" dirty="0" smtClean="0">
                <a:latin typeface="Times New Roman" pitchFamily="18" charset="0"/>
                <a:ea typeface="Calibri" pitchFamily="34" charset="0"/>
                <a:cs typeface="Times New Roman" pitchFamily="18" charset="0"/>
              </a:rPr>
              <a:t>Atomization</a:t>
            </a:r>
            <a:endParaRPr lang="ar-IQ" dirty="0"/>
          </a:p>
        </p:txBody>
      </p:sp>
      <p:sp>
        <p:nvSpPr>
          <p:cNvPr id="3" name="مستطيل 2"/>
          <p:cNvSpPr/>
          <p:nvPr/>
        </p:nvSpPr>
        <p:spPr>
          <a:xfrm>
            <a:off x="914400" y="2286000"/>
            <a:ext cx="7696200" cy="35394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eaLnBrk="0" fontAlgn="base" hangingPunct="0">
              <a:spcBef>
                <a:spcPct val="0"/>
              </a:spcBef>
              <a:spcAft>
                <a:spcPct val="0"/>
              </a:spcAft>
            </a:pPr>
            <a:r>
              <a:rPr lang="ar-IQ" sz="3200" dirty="0" smtClean="0">
                <a:latin typeface="Times New Roman" pitchFamily="18" charset="0"/>
                <a:ea typeface="Calibri" pitchFamily="34" charset="0"/>
                <a:cs typeface="Times New Roman" pitchFamily="18" charset="0"/>
              </a:rPr>
              <a:t>أهم نقاط الاختلاف مابين  </a:t>
            </a:r>
            <a:r>
              <a:rPr lang="en-US" sz="3200" dirty="0" smtClean="0">
                <a:latin typeface="Times New Roman" pitchFamily="18" charset="0"/>
                <a:ea typeface="Calibri" pitchFamily="34" charset="0"/>
                <a:cs typeface="Times New Roman" pitchFamily="18" charset="0"/>
              </a:rPr>
              <a:t>AAS and MAS</a:t>
            </a:r>
            <a:r>
              <a:rPr lang="ar-IQ" sz="3200" dirty="0" smtClean="0">
                <a:latin typeface="Times New Roman" pitchFamily="18" charset="0"/>
                <a:ea typeface="Calibri" pitchFamily="34" charset="0"/>
                <a:cs typeface="Times New Roman" pitchFamily="18" charset="0"/>
              </a:rPr>
              <a:t> هو الحاجة إلى تحويل العينة المراد تقديرها إلى ذرات حرة</a:t>
            </a:r>
          </a:p>
          <a:p>
            <a:pPr lvl="0" eaLnBrk="0" fontAlgn="base" hangingPunct="0">
              <a:spcBef>
                <a:spcPct val="0"/>
              </a:spcBef>
              <a:spcAft>
                <a:spcPct val="0"/>
              </a:spcAft>
            </a:pPr>
            <a:r>
              <a:rPr lang="ar-IQ" sz="3200" dirty="0" smtClean="0">
                <a:latin typeface="Times New Roman" pitchFamily="18" charset="0"/>
                <a:ea typeface="Calibri" pitchFamily="34" charset="0"/>
                <a:cs typeface="Times New Roman" pitchFamily="18" charset="0"/>
              </a:rPr>
              <a:t> في معظم الحالات تجرى على العينة عدة عمليات لكي تكون جاهزة قبل تذريتها مثلا تحضيرها</a:t>
            </a:r>
          </a:p>
          <a:p>
            <a:pPr lvl="0" eaLnBrk="0" fontAlgn="base" hangingPunct="0">
              <a:spcBef>
                <a:spcPct val="0"/>
              </a:spcBef>
              <a:spcAft>
                <a:spcPct val="0"/>
              </a:spcAft>
            </a:pPr>
            <a:r>
              <a:rPr lang="ar-IQ" sz="3200" dirty="0" smtClean="0">
                <a:latin typeface="Times New Roman" pitchFamily="18" charset="0"/>
                <a:ea typeface="Calibri" pitchFamily="34" charset="0"/>
                <a:cs typeface="Times New Roman" pitchFamily="18" charset="0"/>
              </a:rPr>
              <a:t> كمحلول مائي أو عضوي . ولكون معظم العينات التي نتعامل معها سائلة لذا نهتم فقط في التعامل مع العينات السائلة </a:t>
            </a:r>
            <a:endParaRPr lang="ar-IQ"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914400" y="0"/>
            <a:ext cx="7848600" cy="2000250"/>
          </a:xfrm>
          <a:prstGeom prst="rect">
            <a:avLst/>
          </a:prstGeom>
          <a:noFill/>
          <a:ln w="9525">
            <a:noFill/>
            <a:miter lim="800000"/>
            <a:headEnd/>
            <a:tailEnd/>
          </a:ln>
          <a:effectLst/>
        </p:spPr>
      </p:pic>
      <p:sp>
        <p:nvSpPr>
          <p:cNvPr id="33795" name="Rectangle 3"/>
          <p:cNvSpPr>
            <a:spLocks noChangeArrowheads="1"/>
          </p:cNvSpPr>
          <p:nvPr/>
        </p:nvSpPr>
        <p:spPr bwMode="auto">
          <a:xfrm>
            <a:off x="533400" y="1905001"/>
            <a:ext cx="8305800" cy="415498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36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التذرية باللهب    </a:t>
            </a:r>
            <a:r>
              <a:rPr kumimoji="0" lang="en-U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Flame Atomization</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ar-IQ" sz="2400" b="0" i="0" u="none" strike="noStrike" cap="none" normalizeH="0" baseline="0" dirty="0" smtClean="0">
                <a:ln>
                  <a:noFill/>
                </a:ln>
                <a:solidFill>
                  <a:srgbClr val="0070C0"/>
                </a:solidFill>
                <a:effectLst/>
                <a:latin typeface="Calibri" pitchFamily="34" charset="0"/>
                <a:ea typeface="Calibri" pitchFamily="34" charset="0"/>
                <a:cs typeface="Arial" pitchFamily="34" charset="0"/>
              </a:rPr>
              <a:t>بهذه الطريقة , باستخدام اللهب لتذرية العينة تتضمن </a:t>
            </a:r>
            <a:r>
              <a:rPr lang="ar-IQ" sz="2400" dirty="0" smtClean="0">
                <a:solidFill>
                  <a:srgbClr val="0070C0"/>
                </a:solidFill>
              </a:rPr>
              <a:t>عمليتين مهمتين:-</a:t>
            </a:r>
          </a:p>
          <a:p>
            <a:pPr eaLnBrk="0" fontAlgn="base" hangingPunct="0">
              <a:spcBef>
                <a:spcPct val="0"/>
              </a:spcBef>
              <a:spcAft>
                <a:spcPct val="0"/>
              </a:spcAft>
            </a:pPr>
            <a:endParaRPr lang="ar-IQ" sz="2400" dirty="0" smtClean="0">
              <a:solidFill>
                <a:srgbClr val="002060"/>
              </a:solidFill>
            </a:endParaRPr>
          </a:p>
          <a:p>
            <a:pPr eaLnBrk="0" fontAlgn="base" hangingPunct="0">
              <a:spcBef>
                <a:spcPct val="0"/>
              </a:spcBef>
              <a:spcAft>
                <a:spcPct val="0"/>
              </a:spcAft>
            </a:pPr>
            <a:r>
              <a:rPr lang="en-US" sz="2400" b="1" dirty="0" smtClean="0">
                <a:solidFill>
                  <a:srgbClr val="002060"/>
                </a:solidFill>
              </a:rPr>
              <a:t>N</a:t>
            </a:r>
            <a:r>
              <a:rPr lang="en-US" sz="2400" dirty="0" smtClean="0">
                <a:solidFill>
                  <a:srgbClr val="002060"/>
                </a:solidFill>
              </a:rPr>
              <a:t>ebulization</a:t>
            </a:r>
            <a:r>
              <a:rPr lang="ar-IQ" sz="2400" dirty="0" smtClean="0">
                <a:solidFill>
                  <a:srgbClr val="002060"/>
                </a:solidFill>
              </a:rPr>
              <a:t> : هي عملية تكسير النموذج السائل لدقائق متناهية بالصغر وبشكل رذاذ ( </a:t>
            </a:r>
            <a:r>
              <a:rPr lang="en-US" sz="2400" dirty="0" smtClean="0">
                <a:solidFill>
                  <a:srgbClr val="002060"/>
                </a:solidFill>
              </a:rPr>
              <a:t>Fine spray </a:t>
            </a:r>
            <a:r>
              <a:rPr lang="ar-IQ" sz="2400" dirty="0" smtClean="0">
                <a:solidFill>
                  <a:srgbClr val="002060"/>
                </a:solidFill>
              </a:rPr>
              <a:t>)</a:t>
            </a:r>
          </a:p>
          <a:p>
            <a:pPr eaLnBrk="0" fontAlgn="base" hangingPunct="0">
              <a:spcBef>
                <a:spcPct val="0"/>
              </a:spcBef>
              <a:spcAft>
                <a:spcPct val="0"/>
              </a:spcAft>
            </a:pPr>
            <a:endParaRPr lang="en-US" sz="2400" dirty="0" smtClean="0">
              <a:solidFill>
                <a:srgbClr val="002060"/>
              </a:solidFill>
            </a:endParaRPr>
          </a:p>
          <a:p>
            <a:r>
              <a:rPr lang="en-US" sz="2400" b="1" dirty="0" smtClean="0">
                <a:solidFill>
                  <a:srgbClr val="002060"/>
                </a:solidFill>
              </a:rPr>
              <a:t>Atomization</a:t>
            </a:r>
            <a:r>
              <a:rPr lang="ar-IQ" sz="2400" dirty="0" smtClean="0">
                <a:solidFill>
                  <a:srgbClr val="002060"/>
                </a:solidFill>
              </a:rPr>
              <a:t> : هي عملية تحويل الرذاذ الدقيق لذرات حرة طليقه</a:t>
            </a:r>
            <a:endParaRPr lang="ar-IQ" sz="2400" dirty="0" smtClean="0">
              <a:solidFill>
                <a:srgbClr val="002060"/>
              </a:solidFill>
              <a:latin typeface="Calibri" pitchFamily="34" charset="0"/>
              <a:ea typeface="Calibri" pitchFamily="34" charset="0"/>
              <a:cs typeface="Arial" pitchFamily="34" charset="0"/>
            </a:endParaRPr>
          </a:p>
          <a:p>
            <a:pPr lvl="0" eaLnBrk="0" fontAlgn="base" hangingPunct="0">
              <a:spcBef>
                <a:spcPct val="0"/>
              </a:spcBef>
              <a:spcAft>
                <a:spcPct val="0"/>
              </a:spcAft>
            </a:pPr>
            <a:endParaRPr kumimoji="0" lang="ar-IQ" sz="2400" b="0" i="0" u="none" strike="noStrike" cap="none" normalizeH="0" baseline="0" dirty="0" smtClean="0">
              <a:ln>
                <a:noFill/>
              </a:ln>
              <a:solidFill>
                <a:srgbClr val="0070C0"/>
              </a:solidFill>
              <a:effectLst/>
              <a:latin typeface="Calibri" pitchFamily="34" charset="0"/>
              <a:ea typeface="Calibri" pitchFamily="34" charset="0"/>
              <a:cs typeface="Arial" pitchFamily="34" charset="0"/>
            </a:endParaRPr>
          </a:p>
          <a:p>
            <a:pPr lvl="0" eaLnBrk="0" fontAlgn="base" hangingPunct="0">
              <a:spcBef>
                <a:spcPct val="0"/>
              </a:spcBef>
              <a:spcAft>
                <a:spcPct val="0"/>
              </a:spcAft>
            </a:pPr>
            <a:r>
              <a:rPr kumimoji="0" lang="en-US" sz="24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Nebulizer Assembly </a:t>
            </a:r>
            <a:r>
              <a:rPr kumimoji="0" lang="en-US" sz="2400" b="0" i="0" u="none" strike="noStrike" cap="none" normalizeH="0" baseline="0" dirty="0" smtClean="0">
                <a:ln>
                  <a:noFill/>
                </a:ln>
                <a:solidFill>
                  <a:srgbClr val="0070C0"/>
                </a:solidFill>
                <a:effectLst/>
                <a:latin typeface="Calibri" pitchFamily="34" charset="0"/>
                <a:ea typeface="Calibri" pitchFamily="34" charset="0"/>
                <a:cs typeface="Arial" pitchFamily="34" charset="0"/>
              </a:rPr>
              <a:t> </a:t>
            </a:r>
            <a:r>
              <a:rPr kumimoji="0" lang="en-US" sz="24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and</a:t>
            </a:r>
            <a:r>
              <a:rPr kumimoji="0" lang="en-US" sz="2400" b="0" i="0" u="none" strike="noStrike" cap="none" normalizeH="0" baseline="0" dirty="0" smtClean="0">
                <a:ln>
                  <a:noFill/>
                </a:ln>
                <a:solidFill>
                  <a:srgbClr val="0070C0"/>
                </a:solidFill>
                <a:effectLst/>
                <a:latin typeface="Calibri" pitchFamily="34" charset="0"/>
                <a:ea typeface="Calibri" pitchFamily="34" charset="0"/>
                <a:cs typeface="Arial" pitchFamily="34" charset="0"/>
              </a:rPr>
              <a:t> </a:t>
            </a:r>
            <a:r>
              <a:rPr kumimoji="0" lang="en-US" sz="24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Burner                         </a:t>
            </a:r>
            <a:r>
              <a:rPr kumimoji="0" lang="ar-IQ" sz="2400" b="0" i="0" u="none" strike="noStrike" cap="none" normalizeH="0" baseline="0" dirty="0" smtClean="0">
                <a:ln>
                  <a:noFill/>
                </a:ln>
                <a:solidFill>
                  <a:srgbClr val="0070C0"/>
                </a:solidFill>
                <a:effectLst/>
                <a:latin typeface="Calibri" pitchFamily="34" charset="0"/>
                <a:ea typeface="Calibri" pitchFamily="34" charset="0"/>
                <a:cs typeface="Arial" pitchFamily="34" charset="0"/>
              </a:rPr>
              <a:t>.</a:t>
            </a:r>
            <a:r>
              <a:rPr lang="ar-IQ" sz="2400" dirty="0" smtClean="0"/>
              <a:t>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457200" y="685800"/>
            <a:ext cx="8382000" cy="6172200"/>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صورة 4"/>
          <p:cNvPicPr/>
          <p:nvPr/>
        </p:nvPicPr>
        <p:blipFill>
          <a:blip r:embed="rId2"/>
          <a:srcRect/>
          <a:stretch>
            <a:fillRect/>
          </a:stretch>
        </p:blipFill>
        <p:spPr bwMode="auto">
          <a:xfrm>
            <a:off x="381000" y="609600"/>
            <a:ext cx="8458200" cy="6248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IQ" dirty="0" smtClean="0"/>
              <a:t>ويوجد نوعان</a:t>
            </a:r>
            <a:endParaRPr lang="ar-IQ" dirty="0"/>
          </a:p>
        </p:txBody>
      </p:sp>
      <p:sp>
        <p:nvSpPr>
          <p:cNvPr id="3" name="مستطيل 2"/>
          <p:cNvSpPr/>
          <p:nvPr/>
        </p:nvSpPr>
        <p:spPr>
          <a:xfrm>
            <a:off x="2286000" y="1066800"/>
            <a:ext cx="54864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IQ" sz="3600" b="1" dirty="0" smtClean="0"/>
              <a:t>1- موقد حجرة الخلط المسبق </a:t>
            </a:r>
            <a:r>
              <a:rPr lang="en-US" sz="3600" b="1" dirty="0" smtClean="0"/>
              <a:t>Premixed Chamber Burner</a:t>
            </a:r>
            <a:endParaRPr lang="ar-IQ" sz="3600" dirty="0"/>
          </a:p>
        </p:txBody>
      </p:sp>
      <p:sp>
        <p:nvSpPr>
          <p:cNvPr id="35841" name="Rectangle 1"/>
          <p:cNvSpPr>
            <a:spLocks noChangeArrowheads="1"/>
          </p:cNvSpPr>
          <p:nvPr/>
        </p:nvSpPr>
        <p:spPr bwMode="auto">
          <a:xfrm>
            <a:off x="228600" y="2819400"/>
            <a:ext cx="8610601" cy="30469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ar-IQ"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يتم سحب محلول النموذج الي داخل ألحجره الخلط بتأثير الضغط المتخلخل ثم يكسر</a:t>
            </a:r>
            <a:r>
              <a:rPr lang="ar-IQ" sz="3200" dirty="0" smtClean="0">
                <a:solidFill>
                  <a:schemeClr val="bg1"/>
                </a:solidFill>
                <a:latin typeface="Times New Roman" pitchFamily="18" charset="0"/>
                <a:ea typeface="Times New Roman" pitchFamily="18" charset="0"/>
                <a:cs typeface="Times New Roman" pitchFamily="18" charset="0"/>
              </a:rPr>
              <a:t> لفطيرات دقيقه متناهية بالصغر ويمزج</a:t>
            </a:r>
            <a:endParaRPr kumimoji="0" lang="ar-IQ"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lvl="0" algn="justLow" fontAlgn="base">
              <a:spcBef>
                <a:spcPct val="0"/>
              </a:spcBef>
              <a:spcAft>
                <a:spcPct val="0"/>
              </a:spcAft>
            </a:pPr>
            <a:r>
              <a:rPr kumimoji="0" lang="ar-IQ"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مع غاز الوقود ( غاز الطبخ البر وبان ) و </a:t>
            </a:r>
            <a:r>
              <a:rPr lang="ar-IQ" sz="3200" dirty="0" smtClean="0">
                <a:solidFill>
                  <a:schemeClr val="bg1"/>
                </a:solidFill>
                <a:latin typeface="Times New Roman" pitchFamily="18" charset="0"/>
                <a:ea typeface="Times New Roman" pitchFamily="18" charset="0"/>
                <a:cs typeface="Times New Roman" pitchFamily="18" charset="0"/>
              </a:rPr>
              <a:t>غاز المؤكسد ( الهواء ) </a:t>
            </a:r>
            <a:endParaRPr kumimoji="0" lang="ar-IQ"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ثم يدخل المزيج إلي رأس الموقد ثم اللهب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بينما تتكثف القطرات الكبيرة بواسطة الألواح الموجودة في الداخل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ويتم صرفها خارج ألحجره من خلال فتحة التصريف </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Drain</a:t>
            </a:r>
            <a:r>
              <a:rPr kumimoji="0" lang="ar-IQ"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ar-IQ"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IQ"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57201" y="685800"/>
            <a:ext cx="8153400" cy="563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90600" y="457200"/>
            <a:ext cx="7543800"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IQ" sz="2800" b="1" dirty="0" smtClean="0"/>
              <a:t>موقد الاحتراق الكلي </a:t>
            </a:r>
            <a:r>
              <a:rPr lang="en-US" sz="2800" b="1" dirty="0" smtClean="0"/>
              <a:t>Burner Total Combustion</a:t>
            </a:r>
            <a:r>
              <a:rPr lang="ar-IQ" sz="2800" b="1" dirty="0" smtClean="0"/>
              <a:t> </a:t>
            </a:r>
          </a:p>
          <a:p>
            <a:pPr algn="ctr"/>
            <a:r>
              <a:rPr lang="ar-IQ" sz="2800" dirty="0" smtClean="0"/>
              <a:t>أو </a:t>
            </a:r>
            <a:r>
              <a:rPr lang="ar-IQ" sz="2800" b="1" dirty="0" smtClean="0"/>
              <a:t>موقد الاستهلاك ( </a:t>
            </a:r>
            <a:r>
              <a:rPr lang="en-US" sz="2800" b="1" dirty="0" smtClean="0"/>
              <a:t>Consumption</a:t>
            </a:r>
            <a:r>
              <a:rPr lang="en-US" b="1" dirty="0" smtClean="0"/>
              <a:t> </a:t>
            </a:r>
            <a:r>
              <a:rPr lang="ar-IQ" b="1" dirty="0" smtClean="0"/>
              <a:t>)</a:t>
            </a:r>
            <a:endParaRPr lang="ar-IQ" dirty="0"/>
          </a:p>
        </p:txBody>
      </p:sp>
      <p:sp>
        <p:nvSpPr>
          <p:cNvPr id="37889" name="Rectangle 1"/>
          <p:cNvSpPr>
            <a:spLocks noChangeArrowheads="1"/>
          </p:cNvSpPr>
          <p:nvPr/>
        </p:nvSpPr>
        <p:spPr bwMode="auto">
          <a:xfrm>
            <a:off x="1295400" y="1524000"/>
            <a:ext cx="7315200" cy="107721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هنا يتم مزج غاز الوقود والمؤكسد مع محلول النموذج مباشرتا عند النهاية العليا للموقد ثم للهب</a:t>
            </a:r>
            <a:endParaRPr kumimoji="0" lang="ar-IQ" sz="3200" b="0" i="0" u="none" strike="noStrike" cap="none" normalizeH="0" baseline="0" dirty="0" smtClean="0">
              <a:ln>
                <a:noFill/>
              </a:ln>
              <a:solidFill>
                <a:schemeClr val="bg1"/>
              </a:solidFill>
              <a:effectLst/>
              <a:latin typeface="Arial" pitchFamily="34" charset="0"/>
              <a:cs typeface="Arial" pitchFamily="34" charset="0"/>
            </a:endParaRPr>
          </a:p>
        </p:txBody>
      </p:sp>
      <p:pic>
        <p:nvPicPr>
          <p:cNvPr id="4" name="صورة 3"/>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3400" y="3048000"/>
            <a:ext cx="7924800" cy="3162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533400" y="533400"/>
            <a:ext cx="8153400" cy="5981700"/>
          </a:xfrm>
          <a:prstGeom prst="rect">
            <a:avLst/>
          </a:prstGeom>
          <a:ln>
            <a:solidFill>
              <a:srgbClr val="0070C0"/>
            </a:solidFill>
            <a:headEnd/>
            <a:tailEnd/>
          </a:ln>
        </p:spPr>
        <p:style>
          <a:lnRef idx="3">
            <a:schemeClr val="lt1"/>
          </a:lnRef>
          <a:fillRef idx="1">
            <a:schemeClr val="accent2"/>
          </a:fillRef>
          <a:effectRef idx="1">
            <a:schemeClr val="accent2"/>
          </a:effectRef>
          <a:fontRef idx="minor">
            <a:schemeClr val="lt1"/>
          </a:fontRef>
        </p:style>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219200" y="1295400"/>
            <a:ext cx="7315200" cy="35394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4" algn="ctr" fontAlgn="base">
              <a:spcBef>
                <a:spcPct val="0"/>
              </a:spcBef>
              <a:spcAft>
                <a:spcPct val="0"/>
              </a:spcAft>
              <a:buFontTx/>
              <a:buChar char="•"/>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اختيار اللهب المناسب من الوقود والمؤكسد الذي يعطي  </a:t>
            </a:r>
          </a:p>
          <a:p>
            <a:pPr marL="0" marR="0" lvl="0" indent="0" algn="ctr" defTabSz="914400" rtl="1" eaLnBrk="1" fontAlgn="base" latinLnBrk="0" hangingPunct="1">
              <a:lnSpc>
                <a:spcPct val="100000"/>
              </a:lnSpc>
              <a:spcBef>
                <a:spcPct val="0"/>
              </a:spcBef>
              <a:spcAft>
                <a:spcPct val="0"/>
              </a:spcAft>
              <a:buClrTx/>
              <a:buSzTx/>
              <a:buFontTx/>
              <a:buChar char="•"/>
              <a:tabLst/>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نفس درجة  لكن ذو سرعة احتراق أقل مثلا :-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أسلتين + وكسيد النيروز سرعة احتراقه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220 cm/sec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أسلتين + </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a:t>
            </a:r>
            <a:r>
              <a:rPr kumimoji="0" lang="en-US" sz="3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سرعة احتراقه </a:t>
            </a:r>
            <a:endPar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1130 cm/sec</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381000" y="228600"/>
            <a:ext cx="8534399" cy="6096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381000" y="304800"/>
            <a:ext cx="79248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ctr"/>
            <a:r>
              <a:rPr lang="en-US" sz="4800" dirty="0" smtClean="0"/>
              <a:t>Chapter 8</a:t>
            </a:r>
            <a:endParaRPr lang="ar-IQ" sz="4800" dirty="0"/>
          </a:p>
        </p:txBody>
      </p:sp>
      <p:sp>
        <p:nvSpPr>
          <p:cNvPr id="8193" name="Rectangle 1"/>
          <p:cNvSpPr>
            <a:spLocks noChangeArrowheads="1"/>
          </p:cNvSpPr>
          <p:nvPr/>
        </p:nvSpPr>
        <p:spPr bwMode="auto">
          <a:xfrm>
            <a:off x="838200" y="1600200"/>
            <a:ext cx="8001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ar-IQ" sz="4000" b="1" dirty="0" smtClean="0">
              <a:solidFill>
                <a:srgbClr val="002060"/>
              </a:solidFill>
              <a:latin typeface="Tahoma" pitchFamily="34" charset="0"/>
              <a:ea typeface="Tahoma" pitchFamily="34" charset="0"/>
              <a:cs typeface="Tahoma" pitchFamily="34" charset="0"/>
            </a:endParaRPr>
          </a:p>
          <a:p>
            <a:pPr lvl="0" algn="ctr" fontAlgn="base">
              <a:spcBef>
                <a:spcPct val="0"/>
              </a:spcBef>
              <a:spcAft>
                <a:spcPct val="0"/>
              </a:spcAft>
            </a:pPr>
            <a:r>
              <a:rPr lang="ar-IQ" sz="4000" b="1" dirty="0" smtClean="0">
                <a:solidFill>
                  <a:srgbClr val="002060"/>
                </a:solidFill>
                <a:latin typeface="Tahoma" pitchFamily="34" charset="0"/>
                <a:ea typeface="Tahoma" pitchFamily="34" charset="0"/>
                <a:cs typeface="Tahoma" pitchFamily="34" charset="0"/>
              </a:rPr>
              <a:t>مطيافية</a:t>
            </a:r>
            <a:r>
              <a:rPr lang="ar-IQ" sz="4000" dirty="0" smtClean="0">
                <a:solidFill>
                  <a:srgbClr val="002060"/>
                </a:solidFill>
                <a:latin typeface="Tahoma" pitchFamily="34" charset="0"/>
                <a:ea typeface="Tahoma" pitchFamily="34" charset="0"/>
                <a:cs typeface="Tahoma" pitchFamily="34" charset="0"/>
              </a:rPr>
              <a:t> </a:t>
            </a:r>
            <a:r>
              <a:rPr kumimoji="0" lang="ar-EG" sz="4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الامتصاص </a:t>
            </a:r>
            <a:r>
              <a:rPr kumimoji="0" lang="ar-EG" sz="4000" b="1" i="0" u="none" strike="noStrike" cap="none" normalizeH="0" baseline="0" dirty="0" smtClean="0">
                <a:ln>
                  <a:noFill/>
                </a:ln>
                <a:solidFill>
                  <a:srgbClr val="002060"/>
                </a:solidFill>
                <a:effectLst/>
                <a:latin typeface="Calibri" pitchFamily="34" charset="0"/>
                <a:ea typeface="Times New Roman" pitchFamily="18" charset="0"/>
                <a:cs typeface="Tahoma" pitchFamily="34" charset="0"/>
              </a:rPr>
              <a:t>الذري</a:t>
            </a:r>
            <a:endParaRPr kumimoji="0" lang="en-US" sz="4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70C0"/>
                </a:solidFill>
                <a:effectLst/>
                <a:latin typeface="Calibri" pitchFamily="34" charset="0"/>
                <a:ea typeface="Times New Roman" pitchFamily="18" charset="0"/>
                <a:cs typeface="Calibri" pitchFamily="34" charset="0"/>
              </a:rPr>
              <a:t>Atomic Absorption Spectrometer (AAS)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381000" y="381000"/>
            <a:ext cx="8763000" cy="6096000"/>
          </a:xfrm>
          <a:prstGeom prst="rect">
            <a:avLst/>
          </a:prstGeom>
          <a:noFill/>
          <a:ln w="9525">
            <a:noFill/>
            <a:miter lim="800000"/>
            <a:headEnd/>
            <a:tailEnd/>
          </a:ln>
        </p:spPr>
      </p:pic>
      <p:sp>
        <p:nvSpPr>
          <p:cNvPr id="3" name="مربع نص 2"/>
          <p:cNvSpPr txBox="1"/>
          <p:nvPr/>
        </p:nvSpPr>
        <p:spPr>
          <a:xfrm>
            <a:off x="6858000" y="0"/>
            <a:ext cx="1981200" cy="584775"/>
          </a:xfrm>
          <a:prstGeom prst="rect">
            <a:avLst/>
          </a:prstGeom>
          <a:noFill/>
        </p:spPr>
        <p:txBody>
          <a:bodyPr wrap="square" rtlCol="1">
            <a:spAutoFit/>
          </a:bodyPr>
          <a:lstStyle/>
          <a:p>
            <a:r>
              <a:rPr lang="ar-IQ" sz="3200" b="1" dirty="0" smtClean="0"/>
              <a:t>تركيبة اللهب</a:t>
            </a:r>
            <a:endParaRPr lang="ar-IQ"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0" y="1143000"/>
            <a:ext cx="8839200" cy="5715000"/>
          </a:xfrm>
          <a:prstGeom prst="rect">
            <a:avLst/>
          </a:prstGeom>
          <a:noFill/>
          <a:ln w="9525">
            <a:noFill/>
            <a:miter lim="800000"/>
            <a:headEnd/>
            <a:tailEnd/>
          </a:ln>
          <a:effectLst/>
        </p:spPr>
      </p:pic>
      <p:sp>
        <p:nvSpPr>
          <p:cNvPr id="30723" name="Rectangle 3"/>
          <p:cNvSpPr>
            <a:spLocks noChangeArrowheads="1"/>
          </p:cNvSpPr>
          <p:nvPr/>
        </p:nvSpPr>
        <p:spPr bwMode="auto">
          <a:xfrm>
            <a:off x="1752600" y="228600"/>
            <a:ext cx="5506636" cy="1200329"/>
          </a:xfrm>
          <a:prstGeom prst="rect">
            <a:avLst/>
          </a:prstGeom>
          <a:ln>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ar-EG"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الغازات المستخدمة في تكوين اللهب </a:t>
            </a:r>
            <a:r>
              <a:rPr lang="ar-EG" sz="2400" b="1" dirty="0" smtClean="0">
                <a:latin typeface="Tahoma" pitchFamily="34" charset="0"/>
                <a:ea typeface="Times New Roman" pitchFamily="18" charset="0"/>
                <a:cs typeface="Tahoma" pitchFamily="34" charset="0"/>
              </a:rPr>
              <a:t>ودرجات الحرارة المقابلة لكل خليط منها</a:t>
            </a:r>
            <a:r>
              <a:rPr kumimoji="0" lang="ar-EG"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ar-EG"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457201" y="228600"/>
            <a:ext cx="8534400" cy="63246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srcRect/>
          <a:stretch>
            <a:fillRect/>
          </a:stretch>
        </p:blipFill>
        <p:spPr bwMode="auto">
          <a:xfrm>
            <a:off x="304800" y="228600"/>
            <a:ext cx="8534399" cy="6019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28600" y="533400"/>
            <a:ext cx="8534400" cy="6096000"/>
          </a:xfrm>
          <a:prstGeom prst="rect">
            <a:avLst/>
          </a:prstGeom>
          <a:solidFill>
            <a:srgbClr val="00B0F0"/>
          </a:solidFill>
          <a:ln>
            <a:solidFill>
              <a:srgbClr val="0070C0"/>
            </a:solidFill>
            <a:headEnd/>
            <a:tailEnd/>
          </a:ln>
        </p:spPr>
        <p:style>
          <a:lnRef idx="1">
            <a:schemeClr val="accent1"/>
          </a:lnRef>
          <a:fillRef idx="2">
            <a:schemeClr val="accent1"/>
          </a:fillRef>
          <a:effectRef idx="1">
            <a:schemeClr val="accent1"/>
          </a:effectRef>
          <a:fontRef idx="minor">
            <a:schemeClr val="dk1"/>
          </a:fontRef>
        </p:style>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09600" y="533400"/>
            <a:ext cx="8229600" cy="369332"/>
          </a:xfrm>
          <a:prstGeom prst="rect">
            <a:avLst/>
          </a:prstGeom>
          <a:noFill/>
        </p:spPr>
        <p:txBody>
          <a:bodyPr wrap="square" rtlCol="1">
            <a:spAutoFit/>
          </a:bodyPr>
          <a:lstStyle/>
          <a:p>
            <a:endParaRPr lang="ar-IQ" dirty="0"/>
          </a:p>
        </p:txBody>
      </p:sp>
      <p:sp>
        <p:nvSpPr>
          <p:cNvPr id="4" name="مربع نص 3"/>
          <p:cNvSpPr txBox="1"/>
          <p:nvPr/>
        </p:nvSpPr>
        <p:spPr>
          <a:xfrm>
            <a:off x="762000" y="685800"/>
            <a:ext cx="8229600" cy="369332"/>
          </a:xfrm>
          <a:prstGeom prst="rect">
            <a:avLst/>
          </a:prstGeom>
          <a:noFill/>
        </p:spPr>
        <p:txBody>
          <a:bodyPr wrap="square" rtlCol="1">
            <a:spAutoFit/>
          </a:bodyPr>
          <a:lstStyle/>
          <a:p>
            <a:endParaRPr lang="ar-IQ" dirty="0"/>
          </a:p>
        </p:txBody>
      </p:sp>
      <p:sp>
        <p:nvSpPr>
          <p:cNvPr id="48130" name="Text Box 2"/>
          <p:cNvSpPr txBox="1">
            <a:spLocks noChangeArrowheads="1"/>
          </p:cNvSpPr>
          <p:nvPr/>
        </p:nvSpPr>
        <p:spPr bwMode="auto">
          <a:xfrm>
            <a:off x="0" y="0"/>
            <a:ext cx="8915399" cy="685800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ct val="0"/>
              </a:spcAft>
              <a:tabLst/>
            </a:pPr>
            <a:r>
              <a:rPr kumimoji="0" lang="ar-IQ"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لدينا عملتين تنافسيتين تؤثران على تركيز الذرات الحرة في اللهب</a:t>
            </a:r>
          </a:p>
          <a:p>
            <a:pPr marL="0" marR="742950" lvl="0" indent="0" algn="r" defTabSz="914400" rtl="1" eaLnBrk="1" fontAlgn="base" latinLnBrk="0" hangingPunct="1">
              <a:lnSpc>
                <a:spcPct val="100000"/>
              </a:lnSpc>
              <a:spcBef>
                <a:spcPct val="0"/>
              </a:spcBef>
              <a:spcAft>
                <a:spcPct val="0"/>
              </a:spcAft>
              <a:buClrTx/>
              <a:buSzTx/>
              <a:buFontTx/>
              <a:buNone/>
              <a:tabLst/>
            </a:pPr>
            <a:r>
              <a:rPr kumimoji="0" lang="ar-IQ"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1- زيادة زمن البقاء للعينة في اللهب يؤدي إلى زيادة كفاءة التذرية (  عدد الذرات الحرة يزداد مع زيادة ألارتفاع العمودي .</a:t>
            </a:r>
          </a:p>
          <a:p>
            <a:pPr marL="0" marR="68263" lvl="0" indent="0" algn="r" defTabSz="914400" rtl="1" eaLnBrk="1" fontAlgn="base" latinLnBrk="0" hangingPunct="1">
              <a:lnSpc>
                <a:spcPct val="100000"/>
              </a:lnSpc>
              <a:spcBef>
                <a:spcPct val="0"/>
              </a:spcBef>
              <a:spcAft>
                <a:spcPct val="0"/>
              </a:spcAft>
              <a:buClrTx/>
              <a:buSzTx/>
              <a:buFontTx/>
              <a:buNone/>
              <a:tabLst/>
            </a:pPr>
            <a:r>
              <a:rPr kumimoji="0" lang="ar-IQ"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2- زيادة زمن البقاء , ربما تؤدي إلى تكوين اكاسيد المعدن التي تمتص بطول موجي يختلف عن الذرة .  </a:t>
            </a:r>
          </a:p>
          <a:p>
            <a:pPr marL="0" marR="68263" lvl="0" indent="0" algn="r" defTabSz="914400" rtl="1" eaLnBrk="1" fontAlgn="base" latinLnBrk="0" hangingPunct="1">
              <a:lnSpc>
                <a:spcPct val="100000"/>
              </a:lnSpc>
              <a:spcBef>
                <a:spcPct val="0"/>
              </a:spcBef>
              <a:spcAft>
                <a:spcPct val="0"/>
              </a:spcAft>
              <a:buClrTx/>
              <a:buSzTx/>
              <a:buFontTx/>
              <a:buNone/>
              <a:tabLst/>
            </a:pPr>
            <a:r>
              <a:rPr kumimoji="0" lang="ar-IQ"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أن الطريقة الشائعة لإدخال العينة في اللهب للتذرية هي الشفط المستمر والتي فيها تمر بشكل مستمر داخل اللهب إثناء قياس الامتصاصية و بصورة تقليدية نحتاج إلى </a:t>
            </a:r>
            <a:r>
              <a:rPr kumimoji="0" lang="en-US" sz="3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2 – 5  ml </a:t>
            </a:r>
            <a:r>
              <a:rPr kumimoji="0" lang="ar-IQ"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  من العينة .</a:t>
            </a:r>
          </a:p>
          <a:p>
            <a:pPr marL="0" marR="68263" lvl="0" indent="0" algn="r" defTabSz="914400" rtl="1" eaLnBrk="1" fontAlgn="base" latinLnBrk="0" hangingPunct="1">
              <a:lnSpc>
                <a:spcPct val="100000"/>
              </a:lnSpc>
              <a:spcBef>
                <a:spcPct val="0"/>
              </a:spcBef>
              <a:spcAft>
                <a:spcPct val="0"/>
              </a:spcAft>
              <a:buClrTx/>
              <a:buSzTx/>
              <a:buFontTx/>
              <a:buNone/>
              <a:tabLst/>
            </a:pPr>
            <a:r>
              <a:rPr kumimoji="0" lang="ar-IQ"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كذلك توجد طرق </a:t>
            </a:r>
            <a:r>
              <a:rPr kumimoji="0" lang="en-US" sz="3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Flame Micro sampling  </a:t>
            </a:r>
            <a:r>
              <a:rPr kumimoji="0" lang="ar-IQ"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 نستخدم ماصة مايكروية  ذات حجم </a:t>
            </a:r>
            <a:r>
              <a:rPr kumimoji="0" lang="en-US" sz="3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50 -250 </a:t>
            </a:r>
            <a:r>
              <a:rPr kumimoji="0" lang="en-US"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µ</a:t>
            </a:r>
            <a:r>
              <a:rPr kumimoji="0" lang="en-US" sz="3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l</a:t>
            </a:r>
            <a:r>
              <a:rPr kumimoji="0" lang="ar-IQ"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  وخاصة عندما تكون العينة : -</a:t>
            </a:r>
          </a:p>
          <a:p>
            <a:pPr marL="0" marR="68263" lvl="0" indent="0" algn="r" defTabSz="914400" rtl="1" eaLnBrk="1" fontAlgn="base" latinLnBrk="0" hangingPunct="1">
              <a:lnSpc>
                <a:spcPct val="100000"/>
              </a:lnSpc>
              <a:spcBef>
                <a:spcPct val="0"/>
              </a:spcBef>
              <a:spcAft>
                <a:spcPct val="0"/>
              </a:spcAft>
              <a:buClrTx/>
              <a:buSzTx/>
              <a:buFontTx/>
              <a:buNone/>
              <a:tabLst/>
            </a:pPr>
            <a:r>
              <a:rPr kumimoji="0" lang="ar-IQ"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1- محدودة الحجم مثل العينات البيولوجية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3200" b="1" i="0" u="none" strike="noStrike" cap="none" normalizeH="0" baseline="0" dirty="0" smtClean="0">
                <a:ln>
                  <a:noFill/>
                </a:ln>
                <a:solidFill>
                  <a:srgbClr val="FF0000"/>
                </a:solidFill>
                <a:effectLst/>
                <a:latin typeface="Arial" pitchFamily="34" charset="0"/>
                <a:ea typeface="Arial" pitchFamily="34" charset="0"/>
                <a:cs typeface="Arial" pitchFamily="34" charset="0"/>
              </a:rPr>
              <a:t>2- عندما تكون المكونات الأخرى( للماتركس ) تنافس العينة في اللهب .</a:t>
            </a:r>
            <a:r>
              <a:rPr kumimoji="0" lang="ar-IQ" sz="32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ar-IQ"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381000" y="304800"/>
            <a:ext cx="8458199" cy="6019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8534400" cy="16303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
            </a:r>
            <a:br>
              <a:rPr lang="en-US" dirty="0" smtClean="0"/>
            </a:br>
            <a:r>
              <a:rPr lang="ar-SA" dirty="0" smtClean="0"/>
              <a:t> مطاف </a:t>
            </a:r>
            <a:r>
              <a:rPr lang="ar-SA" b="1" dirty="0" smtClean="0"/>
              <a:t>الامتصاص الذري أحادي الحزمة الضوئية </a:t>
            </a:r>
            <a:r>
              <a:rPr lang="en-US" b="1" dirty="0" smtClean="0"/>
              <a:t/>
            </a:r>
            <a:br>
              <a:rPr lang="en-US" b="1" dirty="0" smtClean="0"/>
            </a:br>
            <a:r>
              <a:rPr lang="en-US" b="1" dirty="0" smtClean="0"/>
              <a:t>Single beam AAS </a:t>
            </a:r>
            <a:r>
              <a:rPr lang="en-US" dirty="0" smtClean="0"/>
              <a:t/>
            </a:r>
            <a:br>
              <a:rPr lang="en-US" dirty="0" smtClean="0"/>
            </a:br>
            <a:endParaRPr lang="ar-IQ" dirty="0"/>
          </a:p>
        </p:txBody>
      </p:sp>
      <p:pic>
        <p:nvPicPr>
          <p:cNvPr id="52226" name="Picture 2"/>
          <p:cNvPicPr>
            <a:picLocks noChangeAspect="1" noChangeArrowheads="1"/>
          </p:cNvPicPr>
          <p:nvPr/>
        </p:nvPicPr>
        <p:blipFill>
          <a:blip r:embed="rId2"/>
          <a:srcRect/>
          <a:stretch>
            <a:fillRect/>
          </a:stretch>
        </p:blipFill>
        <p:spPr bwMode="auto">
          <a:xfrm>
            <a:off x="533400" y="1981200"/>
            <a:ext cx="8077200" cy="4572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dirty="0"/>
          </a:p>
        </p:txBody>
      </p:sp>
      <p:pic>
        <p:nvPicPr>
          <p:cNvPr id="53249" name="Picture 1" descr="Hollow cathode lamp"/>
          <p:cNvPicPr>
            <a:picLocks noChangeAspect="1" noChangeArrowheads="1"/>
          </p:cNvPicPr>
          <p:nvPr/>
        </p:nvPicPr>
        <p:blipFill>
          <a:blip r:embed="rId2" r:link="rId3">
            <a:lum bright="18000"/>
          </a:blip>
          <a:srcRect/>
          <a:stretch>
            <a:fillRect/>
          </a:stretch>
        </p:blipFill>
        <p:spPr bwMode="auto">
          <a:xfrm>
            <a:off x="304800" y="457200"/>
            <a:ext cx="8534400" cy="6096000"/>
          </a:xfrm>
          <a:prstGeom prst="rect">
            <a:avLst/>
          </a:prstGeom>
          <a:solidFill>
            <a:schemeClr val="accent2">
              <a:lumMod val="60000"/>
              <a:lumOff val="40000"/>
            </a:schemeClr>
          </a:solid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914400" y="762000"/>
            <a:ext cx="7315200" cy="4800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219200" y="304800"/>
            <a:ext cx="7391400" cy="923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5400" dirty="0" smtClean="0"/>
              <a:t>Introduction             </a:t>
            </a:r>
            <a:endParaRPr lang="ar-IQ" sz="5400" dirty="0"/>
          </a:p>
        </p:txBody>
      </p:sp>
      <p:pic>
        <p:nvPicPr>
          <p:cNvPr id="2050" name="Picture 2"/>
          <p:cNvPicPr>
            <a:picLocks noChangeAspect="1" noChangeArrowheads="1"/>
          </p:cNvPicPr>
          <p:nvPr/>
        </p:nvPicPr>
        <p:blipFill>
          <a:blip r:embed="rId2"/>
          <a:srcRect/>
          <a:stretch>
            <a:fillRect/>
          </a:stretch>
        </p:blipFill>
        <p:spPr bwMode="auto">
          <a:xfrm>
            <a:off x="381000" y="1676400"/>
            <a:ext cx="8382000" cy="4724400"/>
          </a:xfrm>
          <a:prstGeom prst="rect">
            <a:avLst/>
          </a:prstGeom>
          <a:solidFill>
            <a:schemeClr val="accent2">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981200" y="0"/>
            <a:ext cx="6008688" cy="6858000"/>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EG" sz="3200" b="1" i="0" u="none" strike="noStrike" cap="none" normalizeH="0" baseline="0" dirty="0" smtClean="0">
                <a:ln>
                  <a:noFill/>
                </a:ln>
                <a:solidFill>
                  <a:srgbClr val="FF0000"/>
                </a:solidFill>
                <a:effectLst/>
                <a:latin typeface="Tahoma" pitchFamily="34" charset="0"/>
                <a:ea typeface="Arial" pitchFamily="34" charset="0"/>
                <a:cs typeface="Tahoma" pitchFamily="34" charset="0"/>
              </a:rPr>
              <a:t>مصدر الضوء </a:t>
            </a:r>
            <a:r>
              <a:rPr kumimoji="0" lang="en-US" sz="3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Light Source</a:t>
            </a:r>
            <a:endParaRPr kumimoji="0" lang="en-US" sz="3200" b="1" i="0" u="none" strike="noStrike" cap="none" normalizeH="0" baseline="0" dirty="0" smtClean="0">
              <a:ln>
                <a:noFill/>
              </a:ln>
              <a:solidFill>
                <a:srgbClr val="FF0000"/>
              </a:solidFill>
              <a:effectLst/>
              <a:latin typeface="Tahoma"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EG" sz="3200" b="0" i="0" u="none" strike="noStrike" cap="none" normalizeH="0" baseline="0" dirty="0" smtClean="0">
                <a:ln>
                  <a:noFill/>
                </a:ln>
                <a:solidFill>
                  <a:schemeClr val="tx1"/>
                </a:solidFill>
                <a:effectLst/>
                <a:latin typeface="Tahoma" pitchFamily="34" charset="0"/>
                <a:ea typeface="Arial" pitchFamily="34" charset="0"/>
                <a:cs typeface="Tahoma" pitchFamily="34" charset="0"/>
              </a:rPr>
              <a:t>مصدر الضوء في مطاف الامتصاص الذري لعناصر لمبة الكاثود هو   </a:t>
            </a:r>
            <a:r>
              <a:rPr kumimoji="0" lang="en-US" sz="3200" b="0" i="0" u="none" strike="noStrike" cap="none" normalizeH="0" baseline="0" dirty="0" smtClean="0">
                <a:ln>
                  <a:noFill/>
                </a:ln>
                <a:solidFill>
                  <a:schemeClr val="tx1"/>
                </a:solidFill>
                <a:effectLst/>
                <a:latin typeface="Calibri" pitchFamily="34" charset="0"/>
                <a:ea typeface="Arial" pitchFamily="34" charset="0"/>
                <a:cs typeface="Arial" pitchFamily="34" charset="0"/>
              </a:rPr>
              <a:t>Hollow Cathode Lamp</a:t>
            </a:r>
            <a:r>
              <a:rPr kumimoji="0" lang="ar-EG" sz="3200" b="0" i="0" u="none" strike="noStrike" cap="none" normalizeH="0" baseline="0" dirty="0" smtClean="0">
                <a:ln>
                  <a:noFill/>
                </a:ln>
                <a:solidFill>
                  <a:schemeClr val="tx1"/>
                </a:solidFill>
                <a:effectLst/>
                <a:latin typeface="Tahoma" pitchFamily="34" charset="0"/>
                <a:ea typeface="Arial" pitchFamily="34" charset="0"/>
                <a:cs typeface="Tahoma" pitchFamily="34" charset="0"/>
              </a:rPr>
              <a:t>  ، وهي تعطي طيفا في المدى </a:t>
            </a:r>
            <a:r>
              <a:rPr kumimoji="0" lang="en-US" sz="3200" b="0" i="0" u="none" strike="noStrike" cap="none" normalizeH="0" baseline="0" dirty="0" smtClean="0">
                <a:ln>
                  <a:noFill/>
                </a:ln>
                <a:solidFill>
                  <a:schemeClr val="tx1"/>
                </a:solidFill>
                <a:effectLst/>
                <a:latin typeface="Calibri" pitchFamily="34" charset="0"/>
                <a:ea typeface="Arial" pitchFamily="34" charset="0"/>
                <a:cs typeface="Arial" pitchFamily="34" charset="0"/>
              </a:rPr>
              <a:t>190 – 800 nm</a:t>
            </a:r>
            <a:r>
              <a:rPr kumimoji="0" lang="ar-EG" sz="3200" b="0" i="0" u="none" strike="noStrike" cap="none" normalizeH="0" baseline="0" dirty="0" smtClean="0">
                <a:ln>
                  <a:noFill/>
                </a:ln>
                <a:solidFill>
                  <a:schemeClr val="tx1"/>
                </a:solidFill>
                <a:effectLst/>
                <a:latin typeface="Tahoma" pitchFamily="34" charset="0"/>
                <a:ea typeface="Arial" pitchFamily="34" charset="0"/>
                <a:cs typeface="Tahoma" pitchFamily="34" charset="0"/>
              </a:rPr>
              <a:t> ، كما أن كل عنصر له لمبة خاصة به تمثل مصدر للضوء ، ويشع مصدر الضوء الطيف الذري للعنصر المراد تقديره ويسمى مصدر الضوء باسم العنصر نفسه ، أي لمبة الرصاص تستخدم لتقدير عنصر الرصاص. ولمبة النحاس تستخدم لتقدير عنصر النحاس وهكذا</a:t>
            </a:r>
            <a:r>
              <a:rPr kumimoji="0" lang="ar-EG" sz="3200" b="0" i="0" u="none" strike="noStrike" cap="none" normalizeH="0" baseline="0" dirty="0" smtClean="0">
                <a:ln>
                  <a:noFill/>
                </a:ln>
                <a:solidFill>
                  <a:schemeClr val="tx1"/>
                </a:solidFill>
                <a:effectLst/>
                <a:latin typeface="Tahoma" pitchFamily="34" charset="0"/>
                <a:ea typeface="Arial" pitchFamily="34" charset="0"/>
                <a:cs typeface="Arial" pitchFamily="34" charset="0"/>
              </a:rPr>
              <a:t>.  </a:t>
            </a:r>
            <a:endParaRPr kumimoji="0" lang="ar-IQ"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 y="0"/>
            <a:ext cx="8915400" cy="6553200"/>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EG" sz="36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وتتكون لمبة الكاثود </a:t>
            </a:r>
            <a:r>
              <a:rPr kumimoji="0" lang="ar-EG" sz="3600" b="0" i="0" u="none" strike="noStrike" cap="none" normalizeH="0" baseline="0" dirty="0" smtClean="0">
                <a:ln>
                  <a:noFill/>
                </a:ln>
                <a:solidFill>
                  <a:srgbClr val="002060"/>
                </a:solidFill>
                <a:effectLst/>
                <a:latin typeface="Tahoma" pitchFamily="34" charset="0"/>
                <a:ea typeface="Arial" pitchFamily="34" charset="0"/>
                <a:cs typeface="Arial" pitchFamily="34" charset="0"/>
              </a:rPr>
              <a:t>- </a:t>
            </a:r>
            <a:r>
              <a:rPr kumimoji="0" lang="ar-EG" sz="36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كما هو موضح بالرسم (شكل 8</a:t>
            </a:r>
            <a:r>
              <a:rPr kumimoji="0" lang="ar-EG" sz="3600" b="0" i="0" u="none" strike="noStrike" cap="none" normalizeH="0" baseline="0" dirty="0" smtClean="0">
                <a:ln>
                  <a:noFill/>
                </a:ln>
                <a:solidFill>
                  <a:srgbClr val="002060"/>
                </a:solidFill>
                <a:effectLst/>
                <a:latin typeface="Tahoma" pitchFamily="34" charset="0"/>
                <a:ea typeface="Arial" pitchFamily="34" charset="0"/>
                <a:cs typeface="Arial" pitchFamily="34" charset="0"/>
              </a:rPr>
              <a:t>) - </a:t>
            </a:r>
            <a:r>
              <a:rPr kumimoji="0" lang="ar-EG" sz="36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من أنبوبة زجاجية مفرغة تحت ضغط يصل إلى  </a:t>
            </a:r>
            <a:r>
              <a:rPr kumimoji="0" lang="en-US" sz="36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2 mm Hg</a:t>
            </a:r>
            <a:r>
              <a:rPr kumimoji="0" lang="en-US" sz="3600" b="0" i="0" u="none" strike="noStrike" cap="none" normalizeH="0" baseline="0" dirty="0" smtClean="0">
                <a:ln>
                  <a:noFill/>
                </a:ln>
                <a:solidFill>
                  <a:srgbClr val="002060"/>
                </a:solidFill>
                <a:effectLst/>
                <a:latin typeface="Tahoma" pitchFamily="34" charset="0"/>
                <a:ea typeface="Arial" pitchFamily="34" charset="0"/>
                <a:cs typeface="Arial" pitchFamily="34" charset="0"/>
              </a:rPr>
              <a:t>  </a:t>
            </a:r>
            <a:r>
              <a:rPr kumimoji="0" lang="ar-EG" sz="36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وهذه الأنبوبة تملأ بغاز خامل مثل النيون أو الأرجون ،  ويوجد في أحد طرفيها نافذة  يمر منها الضوء وعند الطرف الآخر يوصل التيار الكهربي حيث ينتهي هذا الطرف بسلكين من مصدر التنجستن أحدهما يعمل آنود والآخر يعمل كاثود وهو متصل باسطوانة مفرغة ومغطاة بطبقة من المعدن (نحاس – قصدير – نيكل أو أي عنصر آخر).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874712" y="304800"/>
            <a:ext cx="8269287" cy="563880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3600" b="0" i="0" u="none" strike="noStrike" cap="none" normalizeH="0" baseline="0" dirty="0" smtClean="0">
                <a:ln>
                  <a:noFill/>
                </a:ln>
                <a:solidFill>
                  <a:srgbClr val="FF0000"/>
                </a:solidFill>
                <a:effectLst/>
                <a:latin typeface="Tahoma" pitchFamily="34" charset="0"/>
                <a:ea typeface="Arial" pitchFamily="34" charset="0"/>
                <a:cs typeface="Tahoma" pitchFamily="34" charset="0"/>
              </a:rPr>
              <a:t>وينبعث الضوء من اللمبة على ثلاث مرا</a:t>
            </a:r>
            <a:r>
              <a:rPr kumimoji="0" lang="ar-IQ" sz="3600" b="0" i="0" u="none" strike="noStrike" cap="none" normalizeH="0" baseline="0" dirty="0" smtClean="0">
                <a:ln>
                  <a:noFill/>
                </a:ln>
                <a:solidFill>
                  <a:srgbClr val="FF0000"/>
                </a:solidFill>
                <a:effectLst/>
                <a:latin typeface="Tahoma" pitchFamily="34" charset="0"/>
                <a:ea typeface="Arial" pitchFamily="34" charset="0"/>
                <a:cs typeface="Tahoma" pitchFamily="34" charset="0"/>
              </a:rPr>
              <a:t>حل</a:t>
            </a:r>
            <a:endParaRPr kumimoji="0" lang="ar-IQ" sz="36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58372" name="Picture 4"/>
          <p:cNvPicPr>
            <a:picLocks noChangeAspect="1" noChangeArrowheads="1"/>
          </p:cNvPicPr>
          <p:nvPr/>
        </p:nvPicPr>
        <p:blipFill>
          <a:blip r:embed="rId2"/>
          <a:srcRect/>
          <a:stretch>
            <a:fillRect/>
          </a:stretch>
        </p:blipFill>
        <p:spPr bwMode="auto">
          <a:xfrm>
            <a:off x="533400" y="1066800"/>
            <a:ext cx="8229600" cy="54864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57200" y="0"/>
            <a:ext cx="8382000" cy="6858000"/>
          </a:xfrm>
          <a:prstGeom prst="rect">
            <a:avLst/>
          </a:prstGeom>
          <a:solidFill>
            <a:schemeClr val="accent3">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B050"/>
                </a:solidFill>
                <a:effectLst/>
                <a:latin typeface="Tahoma" pitchFamily="34" charset="0"/>
                <a:ea typeface="Arial" pitchFamily="34" charset="0"/>
                <a:cs typeface="Tahoma" pitchFamily="34" charset="0"/>
              </a:rPr>
              <a:t>أولا: مرحلة التهيج </a:t>
            </a:r>
            <a:r>
              <a:rPr kumimoji="0" lang="en-US" sz="2800" b="1" i="0" u="none" strike="noStrike" cap="none" normalizeH="0" baseline="0" dirty="0" smtClean="0">
                <a:ln>
                  <a:noFill/>
                </a:ln>
                <a:solidFill>
                  <a:srgbClr val="00B050"/>
                </a:solidFill>
                <a:effectLst/>
                <a:latin typeface="Calibri" pitchFamily="34" charset="0"/>
                <a:ea typeface="Arial" pitchFamily="34" charset="0"/>
                <a:cs typeface="Arial" pitchFamily="34" charset="0"/>
              </a:rPr>
              <a:t>sputtering</a:t>
            </a:r>
            <a:r>
              <a:rPr kumimoji="0" lang="en-US" sz="2800" b="1" i="0" u="none" strike="noStrike" cap="none" normalizeH="0" baseline="0" dirty="0" smtClean="0">
                <a:ln>
                  <a:noFill/>
                </a:ln>
                <a:solidFill>
                  <a:srgbClr val="00B050"/>
                </a:solidFill>
                <a:effectLst/>
                <a:latin typeface="Tahoma" pitchFamily="34" charset="0"/>
                <a:ea typeface="Arial" pitchFamily="34" charset="0"/>
                <a:cs typeface="Arial" pitchFamily="34" charset="0"/>
              </a:rPr>
              <a:t>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0" i="0" u="none" strike="noStrike" cap="none" normalizeH="0" baseline="0" dirty="0" smtClean="0">
                <a:ln>
                  <a:noFill/>
                </a:ln>
                <a:solidFill>
                  <a:schemeClr val="tx1"/>
                </a:solidFill>
                <a:effectLst/>
                <a:latin typeface="Tahoma" pitchFamily="34" charset="0"/>
                <a:ea typeface="Arial" pitchFamily="34" charset="0"/>
                <a:cs typeface="Tahoma" pitchFamily="34" charset="0"/>
              </a:rPr>
              <a:t>عند توصيل التيار الكهربي يحدث فرق في الجهد بين الأنود والكاثود فينتج عنه تأين لبعض جزيئات الغاز الخامل الموجود داخل اللمبة.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B050"/>
                </a:solidFill>
                <a:effectLst/>
                <a:latin typeface="Tahoma" pitchFamily="34" charset="0"/>
                <a:ea typeface="Arial" pitchFamily="34" charset="0"/>
                <a:cs typeface="Tahoma" pitchFamily="34" charset="0"/>
              </a:rPr>
              <a:t>ثانيا: مرحلة الاثارة </a:t>
            </a:r>
            <a:r>
              <a:rPr kumimoji="0" lang="en-US" sz="2800" b="1" i="0" u="none" strike="noStrike" cap="none" normalizeH="0" baseline="0" dirty="0" smtClean="0">
                <a:ln>
                  <a:noFill/>
                </a:ln>
                <a:solidFill>
                  <a:srgbClr val="00B050"/>
                </a:solidFill>
                <a:effectLst/>
                <a:latin typeface="Calibri" pitchFamily="34" charset="0"/>
                <a:ea typeface="Arial" pitchFamily="34" charset="0"/>
                <a:cs typeface="Arial" pitchFamily="34" charset="0"/>
              </a:rPr>
              <a:t>excitation</a:t>
            </a:r>
            <a:r>
              <a:rPr kumimoji="0" lang="en-US" sz="2800" b="1" i="0" u="none" strike="noStrike" cap="none" normalizeH="0" baseline="0" dirty="0" smtClean="0">
                <a:ln>
                  <a:noFill/>
                </a:ln>
                <a:solidFill>
                  <a:srgbClr val="00B050"/>
                </a:solidFill>
                <a:effectLst/>
                <a:latin typeface="Tahoma" pitchFamily="34" charset="0"/>
                <a:ea typeface="Arial" pitchFamily="34" charset="0"/>
                <a:cs typeface="Arial" pitchFamily="34" charset="0"/>
              </a:rPr>
              <a:t>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0" i="0" u="none" strike="noStrike" cap="none" normalizeH="0" baseline="0" dirty="0" smtClean="0">
                <a:ln>
                  <a:noFill/>
                </a:ln>
                <a:solidFill>
                  <a:schemeClr val="tx1"/>
                </a:solidFill>
                <a:effectLst/>
                <a:latin typeface="Tahoma" pitchFamily="34" charset="0"/>
                <a:ea typeface="Arial" pitchFamily="34" charset="0"/>
                <a:cs typeface="Tahoma" pitchFamily="34" charset="0"/>
              </a:rPr>
              <a:t>تنجذب أيونات الغاز الخامل الموجبة إلى سطح الكاثود المحمل بشحنة سالبة وتصطدم به وينشطر بعض ذرات العنصر التي تعمل كطبقة تغطي سطح الكاثود.</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rgbClr val="00B050"/>
                </a:solidFill>
                <a:effectLst/>
                <a:latin typeface="Tahoma" pitchFamily="34" charset="0"/>
                <a:ea typeface="Arial" pitchFamily="34" charset="0"/>
                <a:cs typeface="Tahoma" pitchFamily="34" charset="0"/>
              </a:rPr>
              <a:t>ثالثا: مرحلة الانبعاث </a:t>
            </a:r>
            <a:r>
              <a:rPr kumimoji="0" lang="en-US" sz="2800" b="1" i="0" u="none" strike="noStrike" cap="none" normalizeH="0" baseline="0" dirty="0" smtClean="0">
                <a:ln>
                  <a:noFill/>
                </a:ln>
                <a:solidFill>
                  <a:srgbClr val="00B050"/>
                </a:solidFill>
                <a:effectLst/>
                <a:latin typeface="Calibri" pitchFamily="34" charset="0"/>
                <a:ea typeface="Arial" pitchFamily="34" charset="0"/>
                <a:cs typeface="Arial" pitchFamily="34" charset="0"/>
              </a:rPr>
              <a:t>emission</a:t>
            </a:r>
            <a:endParaRPr kumimoji="0" lang="en-US" sz="2800" b="1" i="0" u="none" strike="noStrike" cap="none" normalizeH="0" baseline="0" dirty="0" smtClean="0">
              <a:ln>
                <a:noFill/>
              </a:ln>
              <a:solidFill>
                <a:srgbClr val="00B050"/>
              </a:solidFill>
              <a:effectLst/>
              <a:latin typeface="Tahoma"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0" i="0" u="none" strike="noStrike" cap="none" normalizeH="0" baseline="0" dirty="0" smtClean="0">
                <a:ln>
                  <a:noFill/>
                </a:ln>
                <a:solidFill>
                  <a:schemeClr val="tx1"/>
                </a:solidFill>
                <a:effectLst/>
                <a:latin typeface="Tahoma" pitchFamily="34" charset="0"/>
                <a:ea typeface="Arial" pitchFamily="34" charset="0"/>
                <a:cs typeface="Tahoma" pitchFamily="34" charset="0"/>
              </a:rPr>
              <a:t>بعض ذرات العنصر المنشطرة من سطح الكاثود تكون مثارة وبالتالي تعود تلقائيا الى حالة الاستقرار وينبعث منها أشعة لها نفس التردد والطول الموجي الخاص بطيف العنصر المراد قياسه.  يمتص جزء من هذه الأشعة عند مرورها على ذرات العنصر في اللهب ويقاس تركيز هذه الذرات بمقدار كمية من الطاقة الممتصة.</a:t>
            </a:r>
            <a:endParaRPr kumimoji="0" lang="ar-EG" sz="2800" b="0" i="0" u="none" strike="noStrike" cap="none" normalizeH="0" baseline="0" dirty="0" smtClean="0">
              <a:ln>
                <a:noFill/>
              </a:ln>
              <a:solidFill>
                <a:schemeClr val="tx1"/>
              </a:solidFill>
              <a:effectLst/>
              <a:latin typeface="Tahoma"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228600"/>
            <a:ext cx="9143999" cy="6629400"/>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EG" sz="2800" b="1" i="0" u="none" strike="noStrike" cap="none" normalizeH="0" baseline="0" dirty="0" smtClean="0">
                <a:ln>
                  <a:noFill/>
                </a:ln>
                <a:solidFill>
                  <a:srgbClr val="FF0000"/>
                </a:solidFill>
                <a:effectLst/>
                <a:latin typeface="Tahoma" pitchFamily="34" charset="0"/>
                <a:ea typeface="Arial" pitchFamily="34" charset="0"/>
                <a:cs typeface="Tahoma" pitchFamily="34" charset="0"/>
              </a:rPr>
              <a:t>العوامل التي تؤثر على كفاءة تشغيل اللمبة:</a:t>
            </a:r>
            <a:endParaRPr kumimoji="0" lang="ar-EG" sz="2800" b="1" i="0" u="none" strike="noStrike" cap="none" normalizeH="0" baseline="0" dirty="0" smtClean="0">
              <a:ln>
                <a:noFill/>
              </a:ln>
              <a:solidFill>
                <a:srgbClr val="FF0000"/>
              </a:solidFill>
              <a:effectLst/>
              <a:latin typeface="Tahoma"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EG" sz="2800" b="1" i="0" u="none" strike="noStrike" cap="none" normalizeH="0" baseline="0" dirty="0" smtClean="0">
                <a:ln>
                  <a:noFill/>
                </a:ln>
                <a:solidFill>
                  <a:srgbClr val="002060"/>
                </a:solidFill>
                <a:effectLst/>
                <a:latin typeface="Tahoma" pitchFamily="34" charset="0"/>
                <a:ea typeface="Arial" pitchFamily="34" charset="0"/>
                <a:cs typeface="Arial" pitchFamily="34" charset="0"/>
              </a:rPr>
              <a:t>1</a:t>
            </a:r>
            <a:r>
              <a:rPr kumimoji="0" lang="ar-EG" sz="2800" b="1" i="0" u="none" strike="noStrike" cap="none" normalizeH="0" baseline="0" dirty="0" smtClean="0">
                <a:ln>
                  <a:noFill/>
                </a:ln>
                <a:solidFill>
                  <a:srgbClr val="C00000"/>
                </a:solidFill>
                <a:effectLst/>
                <a:latin typeface="Tahoma" pitchFamily="34" charset="0"/>
                <a:ea typeface="Arial" pitchFamily="34" charset="0"/>
                <a:cs typeface="Tahoma" pitchFamily="34" charset="0"/>
              </a:rPr>
              <a:t>- يتم تشغيل اللمبة باستخدام تيار مباشر </a:t>
            </a:r>
            <a:r>
              <a:rPr kumimoji="0" lang="en-US" sz="2800" b="1" i="0" u="none" strike="noStrike" cap="none" normalizeH="0" baseline="0" dirty="0" smtClean="0">
                <a:ln>
                  <a:noFill/>
                </a:ln>
                <a:solidFill>
                  <a:srgbClr val="C00000"/>
                </a:solidFill>
                <a:effectLst/>
                <a:latin typeface="Calibri" pitchFamily="34" charset="0"/>
                <a:ea typeface="Arial" pitchFamily="34" charset="0"/>
                <a:cs typeface="Arial" pitchFamily="34" charset="0"/>
              </a:rPr>
              <a:t>DC</a:t>
            </a:r>
            <a:r>
              <a:rPr kumimoji="0" lang="ar-EG" sz="2800" b="1" i="0" u="none" strike="noStrike" cap="none" normalizeH="0" baseline="0" dirty="0" smtClean="0">
                <a:ln>
                  <a:noFill/>
                </a:ln>
                <a:solidFill>
                  <a:srgbClr val="C00000"/>
                </a:solidFill>
                <a:effectLst/>
                <a:latin typeface="Tahoma" pitchFamily="34" charset="0"/>
                <a:ea typeface="Arial" pitchFamily="34" charset="0"/>
                <a:cs typeface="Tahoma" pitchFamily="34" charset="0"/>
              </a:rPr>
              <a:t>  لايزيد عن 20-30 مللي أمبير ويمكن تشغيل اللمبة لمدة 6 أشهر  أو لفترة إضاءة إجمالية 5000 ساعة ،  وبما أن التشغيل ينتج عنه إزالة أو تآكل جزء من الكاثود ، فان اللمبة تستهلك بعد فترة ، ويتوقف معدل استهلاك المهبط على مقدار شدة التيار المستخدم ،  وعلى نوع العنصر - حيث أن العناصر الطيارة يكون فيها استهلاك المهبط بمعدل أعلى</a:t>
            </a:r>
            <a:r>
              <a:rPr kumimoji="0" lang="ar-EG" sz="2800" b="1" i="0" u="none" strike="noStrike" cap="none" normalizeH="0" baseline="0" dirty="0" smtClean="0">
                <a:ln>
                  <a:noFill/>
                </a:ln>
                <a:solidFill>
                  <a:srgbClr val="C00000"/>
                </a:solidFill>
                <a:effectLst/>
                <a:latin typeface="Tahoma" pitchFamily="34" charset="0"/>
                <a:ea typeface="Arial" pitchFamily="34" charset="0"/>
                <a:cs typeface="Arial" pitchFamily="34" charset="0"/>
              </a:rPr>
              <a:t>.</a:t>
            </a:r>
          </a:p>
          <a:p>
            <a:pPr marL="0" marR="0" lvl="0" indent="0" algn="just" defTabSz="914400" rtl="1" eaLnBrk="1" fontAlgn="base" latinLnBrk="0" hangingPunct="1">
              <a:lnSpc>
                <a:spcPct val="100000"/>
              </a:lnSpc>
              <a:spcBef>
                <a:spcPct val="0"/>
              </a:spcBef>
              <a:spcAft>
                <a:spcPts val="1000"/>
              </a:spcAft>
              <a:buClrTx/>
              <a:buSzTx/>
              <a:buFontTx/>
              <a:buNone/>
              <a:tabLst/>
            </a:pPr>
            <a:endParaRPr kumimoji="0" lang="en-US" sz="2800" b="1" i="0" u="none" strike="noStrike" cap="none" normalizeH="0" baseline="0" dirty="0" smtClean="0">
              <a:ln>
                <a:noFill/>
              </a:ln>
              <a:solidFill>
                <a:srgbClr val="C00000"/>
              </a:solidFill>
              <a:effectLst/>
              <a:latin typeface="Tahoma"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EG" sz="2800" b="1" i="0" u="none" strike="noStrike" cap="none" normalizeH="0" baseline="0" dirty="0" smtClean="0">
                <a:ln>
                  <a:noFill/>
                </a:ln>
                <a:solidFill>
                  <a:srgbClr val="002060"/>
                </a:solidFill>
                <a:effectLst/>
                <a:latin typeface="Tahoma" pitchFamily="34" charset="0"/>
                <a:ea typeface="Arial" pitchFamily="34" charset="0"/>
                <a:cs typeface="Tahoma" pitchFamily="34" charset="0"/>
              </a:rPr>
              <a:t>2</a:t>
            </a:r>
            <a:r>
              <a:rPr kumimoji="0" lang="ar-EG" sz="2800" b="1" i="0" u="none" strike="noStrike" cap="none" normalizeH="0" baseline="0" dirty="0" smtClean="0">
                <a:ln>
                  <a:noFill/>
                </a:ln>
                <a:solidFill>
                  <a:srgbClr val="C00000"/>
                </a:solidFill>
                <a:effectLst/>
                <a:latin typeface="Tahoma" pitchFamily="34" charset="0"/>
                <a:ea typeface="Arial" pitchFamily="34" charset="0"/>
                <a:cs typeface="Tahoma" pitchFamily="34" charset="0"/>
              </a:rPr>
              <a:t>- عدم تشغيل اللمبة لفترات طويلة يؤدي إلى تلفها ، لأنه يحدث ادمصاص لجزيئات الغاز على الجدار الداخلي الخاص باللمبة ، وبالتالي لا يحدث تأين لغازالأرجون أو النيون المالئ عند التشغيل.</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81000" y="304801"/>
            <a:ext cx="8534400" cy="57912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الامتصاص الذري اللالهبي</a:t>
            </a:r>
            <a:r>
              <a:rPr kumimoji="0" lang="ar-IQ" sz="2800" b="0"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a:t>
            </a:r>
            <a:r>
              <a:rPr kumimoji="0" lang="ar-IQ" sz="28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a:t>
            </a:r>
            <a:endParaRPr kumimoji="0" lang="en-US" sz="28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التذرية الكهروحراريه : </a:t>
            </a:r>
            <a:endParaRPr kumimoji="0" lang="ar-IQ" sz="2800" b="1"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الفرن الكرافيتي ( </a:t>
            </a:r>
            <a:r>
              <a:rPr kumimoji="0" lang="en-US" sz="28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rPr>
              <a:t>Furnace graphite  )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يتكون  من اسطوانه مفرغه مصنوعة من الكرافيت وتوضع بشكل مواجهه لشعاع الضوء المار خلالها طوليا يتم زرق العينة بحجم 100 مايكرو مل داخل الانبوبه . ثم يتم تسخينها على عدة مراحل بإمرار تيار كهربائي  </a:t>
            </a:r>
            <a:endParaRPr kumimoji="0" lang="ar-IQ" sz="28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المرحلة الأولى</a:t>
            </a:r>
            <a:r>
              <a:rPr kumimoji="0" lang="ar-IQ" sz="2800" b="0"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تسخين الانبوبه باعتدال لدرجه 125 مئوي   ولمدة 30 ثا</a:t>
            </a:r>
            <a:endParaRPr kumimoji="0" lang="ar-IQ" sz="28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المرحله الثانية</a:t>
            </a:r>
            <a:r>
              <a:rPr kumimoji="0" lang="ar-IQ" sz="2800" b="0"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زيادة التسخين لدرجة 1000 مئوي ولمدة 60 ثا</a:t>
            </a:r>
            <a:endParaRPr kumimoji="0" lang="ar-IQ" sz="28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المرحلة الثالثة</a:t>
            </a:r>
            <a:r>
              <a:rPr kumimoji="0" lang="ar-IQ" sz="2800" b="0"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 ( مرحلة التذرية ) : زيادة التسخين لدرجة 2700 مئوي ولمدة 10 ثا</a:t>
            </a:r>
            <a:endParaRPr kumimoji="0" lang="ar-IQ" sz="28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bg1"/>
                </a:solidFill>
                <a:effectLst/>
                <a:latin typeface="Times New Roman" pitchFamily="18" charset="0"/>
                <a:ea typeface="Arial" pitchFamily="34" charset="0"/>
                <a:cs typeface="Times New Roman" pitchFamily="18" charset="0"/>
              </a:rPr>
              <a:t>ومن المراحل أعلاه تنتج غيمه من ذرات المادة المحللة . ويتميز الفرن الكرافيتي عن تقنية اللهب التقليدي بانخفاض حدودها التقديريه لبعض الفلزات إلي 1000 مره اقل من تقنية اللهب</a:t>
            </a:r>
            <a:endParaRPr kumimoji="0" lang="ar-IQ" sz="2800" b="0" i="0" u="none" strike="noStrike" cap="none" normalizeH="0" baseline="0" dirty="0" smtClean="0">
              <a:ln>
                <a:noFill/>
              </a:ln>
              <a:solidFill>
                <a:schemeClr val="bg1"/>
              </a:solidFill>
              <a:effectLst/>
              <a:latin typeface="Times New Roman" pitchFamily="18"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2"/>
          <a:srcRect/>
          <a:stretch>
            <a:fillRect/>
          </a:stretch>
        </p:blipFill>
        <p:spPr bwMode="auto">
          <a:xfrm>
            <a:off x="0" y="304800"/>
            <a:ext cx="8915400" cy="608171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04800" y="304800"/>
            <a:ext cx="8610600" cy="6096000"/>
          </a:xfrm>
          <a:prstGeom prst="rect">
            <a:avLst/>
          </a:prstGeom>
          <a:ln>
            <a:headEnd/>
            <a:tailEnd/>
          </a:ln>
        </p:spPr>
        <p:style>
          <a:lnRef idx="1">
            <a:schemeClr val="accent2"/>
          </a:lnRef>
          <a:fillRef idx="2">
            <a:schemeClr val="accent2"/>
          </a:fillRef>
          <a:effectRef idx="1">
            <a:schemeClr val="accent2"/>
          </a:effectRef>
          <a:fontRef idx="minor">
            <a:schemeClr val="dk1"/>
          </a:fontRef>
        </p:style>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ar-IQ" b="1" dirty="0" smtClean="0"/>
              <a:t>التذرية الباردة</a:t>
            </a:r>
            <a:endParaRPr lang="ar-IQ" dirty="0"/>
          </a:p>
        </p:txBody>
      </p:sp>
      <p:sp>
        <p:nvSpPr>
          <p:cNvPr id="3" name="مستطيل 2"/>
          <p:cNvSpPr/>
          <p:nvPr/>
        </p:nvSpPr>
        <p:spPr>
          <a:xfrm>
            <a:off x="304800" y="1752601"/>
            <a:ext cx="8458200"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IQ" sz="4000" dirty="0" smtClean="0">
                <a:solidFill>
                  <a:srgbClr val="002060"/>
                </a:solidFill>
              </a:rPr>
              <a:t>تستخدم لتقدير الفلزات المتطايرة مثل الزئبق . وتتضمن ألطريقه اختزال الزئبق في درجة حارة الغرفة إلي عنصر الزئبق بواسطة العامل المختزل </a:t>
            </a:r>
            <a:r>
              <a:rPr lang="en-US" sz="4000" dirty="0" smtClean="0">
                <a:solidFill>
                  <a:srgbClr val="002060"/>
                </a:solidFill>
              </a:rPr>
              <a:t>SnCl</a:t>
            </a:r>
            <a:r>
              <a:rPr lang="en-US" sz="4000" baseline="-25000" dirty="0" smtClean="0">
                <a:solidFill>
                  <a:srgbClr val="002060"/>
                </a:solidFill>
              </a:rPr>
              <a:t>2</a:t>
            </a:r>
            <a:r>
              <a:rPr lang="ar-IQ" sz="4000" dirty="0" smtClean="0">
                <a:solidFill>
                  <a:srgbClr val="002060"/>
                </a:solidFill>
              </a:rPr>
              <a:t>ثم يعقبها إزاحة الزئبق بتيار من الهواء إلي خلية الامتصاص ويتم القياس بطول موجي الخاص بالزئبق وهو</a:t>
            </a:r>
            <a:r>
              <a:rPr lang="en-US" sz="4000" dirty="0" smtClean="0">
                <a:solidFill>
                  <a:srgbClr val="002060"/>
                </a:solidFill>
              </a:rPr>
              <a:t>253.7 nm.</a:t>
            </a:r>
            <a:r>
              <a:rPr lang="ar-IQ" sz="4000" dirty="0" smtClean="0">
                <a:solidFill>
                  <a:srgbClr val="002060"/>
                </a:solidFill>
              </a:rPr>
              <a:t> . وتمتاز بحدودها التقديرية الواطئة جدا تصل إلي النانوميتر</a:t>
            </a:r>
            <a:endParaRPr lang="ar-IQ" sz="4000" dirty="0">
              <a:solidFill>
                <a:srgbClr val="00206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85800" y="457200"/>
            <a:ext cx="8153400" cy="6172200"/>
          </a:xfrm>
          <a:prstGeom prst="rect">
            <a:avLst/>
          </a:prstGeom>
          <a:solidFill>
            <a:schemeClr val="accent1">
              <a:lumMod val="75000"/>
            </a:schemeClr>
          </a:solidFill>
          <a:ln>
            <a:solidFill>
              <a:srgbClr val="002060"/>
            </a:solidFill>
            <a:headEnd/>
            <a:tailEnd/>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76400" y="1066800"/>
            <a:ext cx="5791200" cy="4571999"/>
          </a:xfrm>
          <a:prstGeom prst="rect">
            <a:avLst/>
          </a:prstGeom>
          <a:noFill/>
          <a:ln w="9525">
            <a:noFill/>
            <a:miter lim="800000"/>
            <a:headEnd/>
            <a:tailEnd/>
          </a:ln>
          <a:effectLst/>
        </p:spPr>
      </p:pic>
      <p:sp>
        <p:nvSpPr>
          <p:cNvPr id="5" name="مربع نص 4"/>
          <p:cNvSpPr txBox="1"/>
          <p:nvPr/>
        </p:nvSpPr>
        <p:spPr>
          <a:xfrm>
            <a:off x="5943600" y="457200"/>
            <a:ext cx="28194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IQ" sz="2800" b="1" u="sng" dirty="0" smtClean="0"/>
              <a:t>الامتصاص الجزيئي </a:t>
            </a:r>
            <a:r>
              <a:rPr lang="ar-IQ" b="1" u="sng" dirty="0" smtClean="0"/>
              <a: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1752600"/>
            <a:ext cx="8610600" cy="45815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طريقة قديمة تستخدم في جهاز الامتصاص الذري للعناصر لأخذ عينة كبيرة وفصل هيدريدات الغازات المتطايرة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volatile gaseous hydrides</a:t>
            </a: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لبعض العناصر ،  مثل:- الزرنيخ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arsenic</a:t>
            </a: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 والسيلينيوم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 selenium</a:t>
            </a:r>
            <a:r>
              <a:rPr kumimoji="0" lang="ar-SA"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 </a:t>
            </a: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والأنتيمون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antimony</a:t>
            </a: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 والقصدير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tin</a:t>
            </a: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  وهنا يتم إضافة مادة مختزلة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reducing agent</a:t>
            </a: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مثل مادة بوروهيدريد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borohydride </a:t>
            </a:r>
            <a:r>
              <a:rPr kumimoji="0" lang="ar-SA"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أو مادة  ليثيوم – ألمونيوم هيدريد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lithium aluminum hydride</a:t>
            </a: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إلى حجم كبير من العينة وحمل الهيدريد المتطاير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volatile hydride</a:t>
            </a: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إلى رأس الموقد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burner head</a:t>
            </a: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في وحدة الامتصاص الذري للعناصر وتلك العملية تسمى توليد الهيدريد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hydride generation</a:t>
            </a:r>
            <a:r>
              <a:rPr kumimoji="0" lang="ar-EG" sz="2400" b="0" i="0" u="none" strike="noStrike" cap="none" normalizeH="0" baseline="0" dirty="0" smtClean="0">
                <a:ln>
                  <a:noFill/>
                </a:ln>
                <a:solidFill>
                  <a:srgbClr val="002060"/>
                </a:solidFill>
                <a:effectLst/>
                <a:latin typeface="Tahoma" pitchFamily="34" charset="0"/>
                <a:ea typeface="Arial" pitchFamily="34" charset="0"/>
                <a:cs typeface="Tahoma" pitchFamily="34" charset="0"/>
              </a:rPr>
              <a:t>  ويسمى الجزء الذي يجرى فيه هذا التفاعل الكيماوي مولد الهيدريد </a:t>
            </a:r>
            <a:r>
              <a:rPr kumimoji="0" lang="en-US" sz="2400" b="0" i="0" u="none" strike="noStrike" cap="none" normalizeH="0" baseline="0" dirty="0" smtClean="0">
                <a:ln>
                  <a:noFill/>
                </a:ln>
                <a:solidFill>
                  <a:srgbClr val="002060"/>
                </a:solidFill>
                <a:effectLst/>
                <a:latin typeface="Calibri" pitchFamily="34" charset="0"/>
                <a:ea typeface="Arial" pitchFamily="34" charset="0"/>
                <a:cs typeface="Arial" pitchFamily="34" charset="0"/>
              </a:rPr>
              <a:t>Hydride generator</a:t>
            </a:r>
            <a:r>
              <a:rPr kumimoji="0" lang="en-US" sz="2400" b="0" i="0" u="none" strike="noStrike" cap="none" normalizeH="0" baseline="0" dirty="0" smtClean="0">
                <a:ln>
                  <a:noFill/>
                </a:ln>
                <a:solidFill>
                  <a:srgbClr val="002060"/>
                </a:solidFill>
                <a:effectLst/>
                <a:latin typeface="Tahoma" pitchFamily="34" charset="0"/>
                <a:ea typeface="Arial" pitchFamily="34" charset="0"/>
                <a:cs typeface="Arial" pitchFamily="34" charset="0"/>
              </a:rPr>
              <a:t>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عنوان 1"/>
          <p:cNvSpPr txBox="1">
            <a:spLocks/>
          </p:cNvSpPr>
          <p:nvPr/>
        </p:nvSpPr>
        <p:spPr>
          <a:xfrm>
            <a:off x="457200" y="274638"/>
            <a:ext cx="8229600" cy="1143000"/>
          </a:xfrm>
          <a:prstGeom prst="rect">
            <a:avLst/>
          </a:prstGeom>
        </p:spPr>
        <p:style>
          <a:lnRef idx="3">
            <a:schemeClr val="lt1"/>
          </a:lnRef>
          <a:fillRef idx="1">
            <a:schemeClr val="accent1"/>
          </a:fillRef>
          <a:effectRef idx="1">
            <a:schemeClr val="accent1"/>
          </a:effectRef>
          <a:fontRef idx="minor">
            <a:schemeClr val="lt1"/>
          </a:fontRef>
        </p:style>
        <p:txBody>
          <a:bodyPr>
            <a:normAutofit fontScale="9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4400" b="1" i="0" u="none" strike="noStrike" kern="1200" cap="none" spc="0" normalizeH="0" baseline="0" noProof="0" smtClean="0">
                <a:ln>
                  <a:noFill/>
                </a:ln>
                <a:solidFill>
                  <a:schemeClr val="lt1"/>
                </a:solidFill>
                <a:effectLst/>
                <a:uLnTx/>
                <a:uFillTx/>
                <a:latin typeface="+mn-lt"/>
                <a:ea typeface="+mn-ea"/>
                <a:cs typeface="+mn-cs"/>
              </a:rPr>
              <a:t>استخدام </a:t>
            </a:r>
            <a:r>
              <a:rPr kumimoji="0" lang="ar-SA" sz="4400" b="1" i="0" u="none" strike="noStrike" kern="1200" cap="none" spc="0" normalizeH="0" baseline="0" noProof="0" smtClean="0">
                <a:ln>
                  <a:noFill/>
                </a:ln>
                <a:solidFill>
                  <a:schemeClr val="lt1"/>
                </a:solidFill>
                <a:effectLst/>
                <a:uLnTx/>
                <a:uFillTx/>
                <a:latin typeface="+mn-lt"/>
                <a:ea typeface="+mn-ea"/>
                <a:cs typeface="+mn-cs"/>
              </a:rPr>
              <a:t>طريقة توليد الهيدريد</a:t>
            </a:r>
            <a:r>
              <a:rPr kumimoji="0" lang="en-US" sz="4400" b="1" i="0" u="none" strike="noStrike" kern="1200" cap="none" spc="0" normalizeH="0" baseline="0" noProof="0" smtClean="0">
                <a:ln>
                  <a:noFill/>
                </a:ln>
                <a:solidFill>
                  <a:schemeClr val="lt1"/>
                </a:solidFill>
                <a:effectLst/>
                <a:uLnTx/>
                <a:uFillTx/>
                <a:latin typeface="+mn-lt"/>
                <a:ea typeface="+mn-ea"/>
                <a:cs typeface="+mn-cs"/>
              </a:rPr>
              <a:t/>
            </a:r>
            <a:br>
              <a:rPr kumimoji="0" lang="en-US" sz="4400" b="1" i="0" u="none" strike="noStrike" kern="1200" cap="none" spc="0" normalizeH="0" baseline="0" noProof="0" smtClean="0">
                <a:ln>
                  <a:noFill/>
                </a:ln>
                <a:solidFill>
                  <a:schemeClr val="lt1"/>
                </a:solidFill>
                <a:effectLst/>
                <a:uLnTx/>
                <a:uFillTx/>
                <a:latin typeface="+mn-lt"/>
                <a:ea typeface="+mn-ea"/>
                <a:cs typeface="+mn-cs"/>
              </a:rPr>
            </a:br>
            <a:r>
              <a:rPr kumimoji="0" lang="en-US" sz="4400" b="1" i="0" u="none" strike="noStrike" kern="1200" cap="none" spc="0" normalizeH="0" baseline="0" noProof="0" smtClean="0">
                <a:ln>
                  <a:noFill/>
                </a:ln>
                <a:solidFill>
                  <a:schemeClr val="lt1"/>
                </a:solidFill>
                <a:effectLst/>
                <a:uLnTx/>
                <a:uFillTx/>
                <a:latin typeface="+mn-lt"/>
                <a:ea typeface="+mn-ea"/>
                <a:cs typeface="+mn-cs"/>
              </a:rPr>
              <a:t> Hydride Generation method</a:t>
            </a:r>
            <a:r>
              <a:rPr kumimoji="0" lang="en-US" sz="4400" b="0" i="0" u="none" strike="noStrike" kern="1200" cap="none" spc="0" normalizeH="0" baseline="0" noProof="0" smtClean="0">
                <a:ln>
                  <a:noFill/>
                </a:ln>
                <a:solidFill>
                  <a:schemeClr val="lt1"/>
                </a:solidFill>
                <a:effectLst/>
                <a:uLnTx/>
                <a:uFillTx/>
                <a:latin typeface="+mn-lt"/>
                <a:ea typeface="+mn-ea"/>
                <a:cs typeface="+mn-cs"/>
              </a:rPr>
              <a:t> </a:t>
            </a:r>
            <a:endParaRPr kumimoji="0" lang="ar-IQ"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457200" y="533400"/>
            <a:ext cx="8153400" cy="57150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57200" y="228600"/>
            <a:ext cx="8458200" cy="2514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371600" y="3048000"/>
            <a:ext cx="5737225" cy="280352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1" y="304800"/>
            <a:ext cx="8534400" cy="5791199"/>
          </a:xfrm>
          <a:prstGeom prst="rect">
            <a:avLst/>
          </a:prstGeom>
          <a:solidFill>
            <a:schemeClr val="tx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09600" y="457200"/>
            <a:ext cx="8153399" cy="5410200"/>
          </a:xfrm>
          <a:prstGeom prst="rect">
            <a:avLst/>
          </a:prstGeom>
          <a:ln/>
        </p:spPr>
        <p:style>
          <a:lnRef idx="1">
            <a:schemeClr val="accent5"/>
          </a:lnRef>
          <a:fillRef idx="2">
            <a:schemeClr val="accent5"/>
          </a:fillRef>
          <a:effectRef idx="1">
            <a:schemeClr val="accent5"/>
          </a:effectRef>
          <a:fontRef idx="minor">
            <a:schemeClr val="dk1"/>
          </a:fontRef>
        </p:style>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533401" y="381000"/>
            <a:ext cx="8229600" cy="5562600"/>
          </a:xfrm>
          <a:prstGeom prst="rect">
            <a:avLst/>
          </a:prstGeom>
          <a:ln>
            <a:headEnd/>
            <a:tailEnd/>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dirty="0"/>
          </a:p>
        </p:txBody>
      </p:sp>
      <p:graphicFrame>
        <p:nvGraphicFramePr>
          <p:cNvPr id="1025" name="Organization Chart 1"/>
          <p:cNvGraphicFramePr>
            <a:graphicFrameLocks/>
          </p:cNvGraphicFramePr>
          <p:nvPr/>
        </p:nvGraphicFramePr>
        <p:xfrm>
          <a:off x="3124200" y="533400"/>
          <a:ext cx="5715000" cy="4038600"/>
        </p:xfrm>
        <a:graphic>
          <a:graphicData uri="http://schemas.openxmlformats.org/drawingml/2006/compatibility">
            <com:legacyDrawing xmlns:com="http://schemas.openxmlformats.org/drawingml/2006/compatibility" spid="_x0000_s1025"/>
          </a:graphicData>
        </a:graphic>
      </p:graphicFrame>
      <p:sp>
        <p:nvSpPr>
          <p:cNvPr id="4" name="سهم للأسفل 3"/>
          <p:cNvSpPr/>
          <p:nvPr/>
        </p:nvSpPr>
        <p:spPr>
          <a:xfrm>
            <a:off x="3962400" y="4648200"/>
            <a:ext cx="228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p>
        </p:txBody>
      </p:sp>
      <p:sp>
        <p:nvSpPr>
          <p:cNvPr id="1039" name="Text Box 15"/>
          <p:cNvSpPr txBox="1">
            <a:spLocks noChangeArrowheads="1"/>
          </p:cNvSpPr>
          <p:nvPr/>
        </p:nvSpPr>
        <p:spPr bwMode="auto">
          <a:xfrm>
            <a:off x="3124200" y="5638800"/>
            <a:ext cx="5705475" cy="904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EG" sz="1600" b="1" i="0" u="none" strike="noStrike" cap="none" normalizeH="0" baseline="0" dirty="0" smtClean="0">
                <a:ln>
                  <a:noFill/>
                </a:ln>
                <a:solidFill>
                  <a:srgbClr val="FF0000"/>
                </a:solidFill>
                <a:effectLst/>
                <a:latin typeface="Tahoma" pitchFamily="34" charset="0"/>
                <a:ea typeface="Arial" pitchFamily="34" charset="0"/>
                <a:cs typeface="Arial" pitchFamily="34" charset="0"/>
              </a:rPr>
              <a:t>1-</a:t>
            </a:r>
            <a:r>
              <a:rPr kumimoji="0" lang="ar-EG" sz="1600" b="1" i="0" u="none" strike="noStrike" cap="none" normalizeH="0" baseline="0" dirty="0" smtClean="0">
                <a:ln>
                  <a:noFill/>
                </a:ln>
                <a:solidFill>
                  <a:srgbClr val="FF0000"/>
                </a:solidFill>
                <a:effectLst/>
                <a:latin typeface="Tahoma" pitchFamily="34" charset="0"/>
                <a:ea typeface="Arial" pitchFamily="34" charset="0"/>
                <a:cs typeface="Tahoma" pitchFamily="34" charset="0"/>
              </a:rPr>
              <a:t>استخدام </a:t>
            </a:r>
            <a:r>
              <a:rPr kumimoji="0" lang="ar-SA" sz="1600" b="1" i="0" u="none" strike="noStrike" cap="none" normalizeH="0" baseline="0" dirty="0" smtClean="0">
                <a:ln>
                  <a:noFill/>
                </a:ln>
                <a:solidFill>
                  <a:srgbClr val="FF0000"/>
                </a:solidFill>
                <a:effectLst/>
                <a:latin typeface="Tahoma" pitchFamily="34" charset="0"/>
                <a:ea typeface="Arial" pitchFamily="34" charset="0"/>
                <a:cs typeface="Tahoma" pitchFamily="34" charset="0"/>
              </a:rPr>
              <a:t>طريقة توليد الهيدريد</a:t>
            </a:r>
            <a:r>
              <a:rPr kumimoji="0" lang="en-US" sz="1600" b="1" i="0" u="none" strike="noStrike" cap="none" normalizeH="0" baseline="0" dirty="0" smtClean="0">
                <a:ln>
                  <a:noFill/>
                </a:ln>
                <a:solidFill>
                  <a:srgbClr val="FF0000"/>
                </a:solidFill>
                <a:effectLst/>
                <a:latin typeface="Tahoma" pitchFamily="34" charset="0"/>
                <a:ea typeface="Arial" pitchFamily="34" charset="0"/>
                <a:cs typeface="Arial" pitchFamily="34" charset="0"/>
              </a:rPr>
              <a:t> </a:t>
            </a:r>
            <a:r>
              <a:rPr kumimoji="0" lang="en-US" sz="16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Hydride Generation method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FF0000"/>
                </a:solidFill>
                <a:effectLst/>
                <a:latin typeface="Tahoma" pitchFamily="34" charset="0"/>
                <a:ea typeface="Arial" pitchFamily="34" charset="0"/>
                <a:cs typeface="Arial" pitchFamily="34" charset="0"/>
              </a:rPr>
              <a:t>2-</a:t>
            </a:r>
            <a:r>
              <a:rPr kumimoji="0" lang="ar-EG" sz="1600" b="1" i="0" u="none" strike="noStrike" cap="none" normalizeH="0" baseline="0" dirty="0" smtClean="0">
                <a:ln>
                  <a:noFill/>
                </a:ln>
                <a:solidFill>
                  <a:srgbClr val="FF0000"/>
                </a:solidFill>
                <a:effectLst/>
                <a:latin typeface="Tahoma" pitchFamily="34" charset="0"/>
                <a:ea typeface="Arial" pitchFamily="34" charset="0"/>
                <a:cs typeface="Tahoma" pitchFamily="34" charset="0"/>
              </a:rPr>
              <a:t> استخدام </a:t>
            </a:r>
            <a:r>
              <a:rPr kumimoji="0" lang="ar-SA" sz="1600" b="1" i="0" u="none" strike="noStrike" cap="none" normalizeH="0" baseline="0" dirty="0" smtClean="0">
                <a:ln>
                  <a:noFill/>
                </a:ln>
                <a:solidFill>
                  <a:srgbClr val="FF0000"/>
                </a:solidFill>
                <a:effectLst/>
                <a:latin typeface="Tahoma" pitchFamily="34" charset="0"/>
                <a:ea typeface="Arial" pitchFamily="34" charset="0"/>
                <a:cs typeface="Tahoma" pitchFamily="34" charset="0"/>
              </a:rPr>
              <a:t>طريقة البخار البارد </a:t>
            </a:r>
            <a:r>
              <a:rPr kumimoji="0" lang="en-US" sz="16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Cold vapor method  </a:t>
            </a:r>
            <a:r>
              <a:rPr kumimoji="0" lang="en-US" sz="1100" b="0" i="0" u="none" strike="noStrike" cap="none" normalizeH="0" baseline="0" dirty="0" smtClean="0">
                <a:ln>
                  <a:noFill/>
                </a:ln>
                <a:solidFill>
                  <a:srgbClr val="00B0F0"/>
                </a:solidFill>
                <a:effectLst/>
                <a:latin typeface="Arial" pitchFamily="34" charset="0"/>
                <a:ea typeface="Arial"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مربع نص 7"/>
          <p:cNvSpPr txBox="1"/>
          <p:nvPr/>
        </p:nvSpPr>
        <p:spPr>
          <a:xfrm>
            <a:off x="762000" y="3276600"/>
            <a:ext cx="1905000"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pPr algn="ctr"/>
            <a:r>
              <a:rPr lang="ar-IQ" sz="3600" dirty="0" smtClean="0"/>
              <a:t>البلازما</a:t>
            </a:r>
          </a:p>
          <a:p>
            <a:pPr algn="ctr"/>
            <a:r>
              <a:rPr lang="en-US" sz="3600" dirty="0" smtClean="0"/>
              <a:t>ICP</a:t>
            </a:r>
            <a:endParaRPr lang="ar-IQ" sz="3600" dirty="0"/>
          </a:p>
        </p:txBody>
      </p:sp>
      <p:graphicFrame>
        <p:nvGraphicFramePr>
          <p:cNvPr id="1040" name="Organization Chart 16"/>
          <p:cNvGraphicFramePr>
            <a:graphicFrameLocks/>
          </p:cNvGraphicFramePr>
          <p:nvPr/>
        </p:nvGraphicFramePr>
        <p:xfrm>
          <a:off x="3124200" y="533400"/>
          <a:ext cx="5715000" cy="4038600"/>
        </p:xfrm>
        <a:graphic>
          <a:graphicData uri="http://schemas.openxmlformats.org/drawingml/2006/compatibility">
            <com:legacyDrawing xmlns:com="http://schemas.openxmlformats.org/drawingml/2006/compatibility" spid="_x0000_s1040"/>
          </a:graphicData>
        </a:graphic>
      </p:graphicFrame>
      <p:cxnSp>
        <p:nvCxnSpPr>
          <p:cNvPr id="11" name="رابط مستقيم 10"/>
          <p:cNvCxnSpPr/>
          <p:nvPr/>
        </p:nvCxnSpPr>
        <p:spPr>
          <a:xfrm rot="10800000">
            <a:off x="1752600" y="2667000"/>
            <a:ext cx="2209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رابط مستقيم 12"/>
          <p:cNvCxnSpPr>
            <a:endCxn id="8" idx="0"/>
          </p:cNvCxnSpPr>
          <p:nvPr/>
        </p:nvCxnSpPr>
        <p:spPr>
          <a:xfrm rot="5400000">
            <a:off x="1428750" y="2952750"/>
            <a:ext cx="609600" cy="381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2072</TotalTime>
  <Words>1129</Words>
  <Application>Microsoft Office PowerPoint</Application>
  <PresentationFormat>عرض على الشاشة (3:4)‏</PresentationFormat>
  <Paragraphs>101</Paragraphs>
  <Slides>41</Slides>
  <Notes>1</Notes>
  <HiddenSlides>0</HiddenSlides>
  <MMClips>0</MMClips>
  <ScaleCrop>false</ScaleCrop>
  <HeadingPairs>
    <vt:vector size="4" baseType="variant">
      <vt:variant>
        <vt:lpstr>سمة</vt:lpstr>
      </vt:variant>
      <vt:variant>
        <vt:i4>1</vt:i4>
      </vt:variant>
      <vt:variant>
        <vt:lpstr>عناوين الشرائح</vt:lpstr>
      </vt:variant>
      <vt:variant>
        <vt:i4>41</vt:i4>
      </vt:variant>
    </vt:vector>
  </HeadingPairs>
  <TitlesOfParts>
    <vt:vector size="42" baseType="lpstr">
      <vt:lpstr>سمة Office</vt:lpstr>
      <vt:lpstr>Instrumental Chemical Analysis</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التذرية   Atomization</vt:lpstr>
      <vt:lpstr>الشريحة 12</vt:lpstr>
      <vt:lpstr>الشريحة 13</vt:lpstr>
      <vt:lpstr>ويوجد نوعان</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  مطاف الامتصاص الذري أحادي الحزمة الضوئية  Single beam AAS  </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التذرية الباردة</vt:lpstr>
      <vt:lpstr>الشريحة 39</vt:lpstr>
      <vt:lpstr>الشريحة 40</vt:lpstr>
      <vt:lpstr>الشريحة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Analytical Chemistry</dc:title>
  <dc:creator>Dr kamel</dc:creator>
  <cp:lastModifiedBy>Dr kamel</cp:lastModifiedBy>
  <cp:revision>23</cp:revision>
  <dcterms:created xsi:type="dcterms:W3CDTF">2017-02-17T13:05:01Z</dcterms:created>
  <dcterms:modified xsi:type="dcterms:W3CDTF">2019-06-07T14:17:58Z</dcterms:modified>
</cp:coreProperties>
</file>